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limama DongFangDaKai" panose="02010600030101010101" charset="-122"/>
      <p:regular r:id="rId18"/>
    </p:embeddedFont>
    <p:embeddedFont>
      <p:font typeface="WenQuanYi" panose="02010600030101010101" charset="-122"/>
      <p:regular r:id="rId19"/>
    </p:embeddedFont>
    <p:embeddedFont>
      <p:font typeface="思源黑体 Bold" panose="02010600030101010101" charset="-122"/>
      <p:regular r:id="rId20"/>
    </p:embeddedFont>
    <p:embeddedFont>
      <p:font typeface="思源黑体-粗体 1" panose="02010600030101010101" charset="-122"/>
      <p:regular r:id="rId21"/>
    </p:embeddedFont>
    <p:embeddedFont>
      <p:font typeface="思源黑体-粗体 1 Bold" panose="02010600030101010101" charset="-122"/>
      <p:regular r:id="rId22"/>
    </p:embeddedFont>
    <p:embeddedFont>
      <p:font typeface="Aharoni" panose="02010803020104030203" pitchFamily="2" charset="-79"/>
      <p:bold r:id="rId23"/>
    </p:embeddedFont>
    <p:embeddedFont>
      <p:font typeface="Arial" panose="020B0604020202020204" pitchFamily="34" charset="0"/>
      <p:regular r:id="rId24"/>
    </p:embeddedFont>
    <p:embeddedFont>
      <p:font typeface="Noto Sans Devanagari ExtraCondensed Thin" panose="02010600030101010101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10600030101010101" charset="-122"/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10600030101010101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10600030101010101" charset="-122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思源黑体 Bold" panose="02010600030101010101" charset="-12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思源黑体 Bold" panose="02010600030101010101" charset="-122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思源黑体 Bold" panose="02010600030101010101" charset="-122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思源黑体 Bold" panose="02010600030101010101" charset="-12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思源黑体 Bold" panose="02010600030101010101" charset="-122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思源黑体 Bold" panose="02010600030101010101" charset="-122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780181"/>
            <a:ext cx="18288000" cy="33579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rcRect t="60877"/>
          <a:stretch>
            <a:fillRect/>
          </a:stretch>
        </p:blipFill>
        <p:spPr>
          <a:xfrm>
            <a:off x="0" y="8113556"/>
            <a:ext cx="18288000" cy="114474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3140254"/>
            <a:ext cx="18288000" cy="4677062"/>
            <a:chOff x="0" y="0"/>
            <a:chExt cx="4816593" cy="12318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231819"/>
            </a:xfrm>
            <a:custGeom>
              <a:avLst/>
              <a:gdLst/>
              <a:ahLst/>
              <a:cxnLst/>
              <a:rect l="l" t="t" r="r" b="b"/>
              <a:pathLst>
                <a:path w="4816592" h="1231819">
                  <a:moveTo>
                    <a:pt x="0" y="0"/>
                  </a:moveTo>
                  <a:lnTo>
                    <a:pt x="4816592" y="0"/>
                  </a:lnTo>
                  <a:lnTo>
                    <a:pt x="4816592" y="1231819"/>
                  </a:lnTo>
                  <a:lnTo>
                    <a:pt x="0" y="1231819"/>
                  </a:lnTo>
                  <a:close/>
                </a:path>
              </a:pathLst>
            </a:custGeom>
            <a:solidFill>
              <a:srgbClr val="016E7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思源黑体 Bold" panose="02010600030101010101" charset="-122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39432" y="4462385"/>
            <a:ext cx="13809135" cy="181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74"/>
              </a:lnSpc>
              <a:spcBef>
                <a:spcPct val="0"/>
              </a:spcBef>
            </a:pPr>
            <a:r>
              <a:rPr lang="en-US" sz="10624" spc="265" dirty="0" err="1">
                <a:solidFill>
                  <a:srgbClr val="FFFFFF"/>
                </a:solidFill>
                <a:latin typeface="思源黑体 Bold" panose="02010600030101010101" charset="-122"/>
                <a:ea typeface="思源黑体-粗体 1 Bold"/>
              </a:rPr>
              <a:t>毕业论文答辩PPT模板</a:t>
            </a:r>
            <a:endParaRPr lang="en-US" sz="10624" spc="265" dirty="0">
              <a:solidFill>
                <a:srgbClr val="FFFFFF"/>
              </a:solidFill>
              <a:latin typeface="思源黑体 Bold" panose="02010600030101010101" charset="-122"/>
              <a:ea typeface="思源黑体-粗体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01437" y="6541601"/>
            <a:ext cx="6904177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559" dirty="0" err="1">
                <a:solidFill>
                  <a:srgbClr val="FFFFFF"/>
                </a:solidFill>
                <a:latin typeface="思源黑体 Bold"/>
              </a:rPr>
              <a:t>XXX学院XXX系XXX专业</a:t>
            </a:r>
            <a:endParaRPr lang="en-US" sz="3499" spc="559" dirty="0">
              <a:solidFill>
                <a:srgbClr val="FFFFFF"/>
              </a:solidFill>
              <a:latin typeface="思源黑体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610475" y="1257300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思源黑体 Bold" panose="02010600030101010101" charset="-122"/>
              </a:endParaR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20000" y="1295775"/>
            <a:ext cx="3068580" cy="304800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248388" y="8465350"/>
            <a:ext cx="276721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答辩人：XXX</a:t>
            </a:r>
            <a:r>
              <a:rPr lang="en-US" sz="2600" dirty="0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48104" y="8465350"/>
            <a:ext cx="311535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指导老师：XXX</a:t>
            </a:r>
            <a:r>
              <a:rPr lang="en-US" sz="2600" dirty="0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 </a:t>
            </a:r>
            <a:r>
              <a:rPr lang="en-US" sz="2600" dirty="0">
                <a:solidFill>
                  <a:srgbClr val="037479"/>
                </a:solidFill>
                <a:latin typeface="思源黑体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781642"/>
            <a:ext cx="1650453" cy="0"/>
          </a:xfrm>
          <a:prstGeom prst="line">
            <a:avLst/>
          </a:prstGeom>
          <a:ln w="38100" cap="flat">
            <a:solidFill>
              <a:srgbClr val="03747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681835" y="0"/>
            <a:ext cx="19651669" cy="2264021"/>
            <a:chOff x="0" y="0"/>
            <a:chExt cx="26202226" cy="301869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95810"/>
            <a:stretch>
              <a:fillRect/>
            </a:stretch>
          </p:blipFill>
          <p:spPr>
            <a:xfrm>
              <a:off x="0" y="2184240"/>
              <a:ext cx="26202226" cy="834455"/>
            </a:xfrm>
            <a:prstGeom prst="rect">
              <a:avLst/>
            </a:prstGeom>
          </p:spPr>
        </p:pic>
        <p:grpSp>
          <p:nvGrpSpPr>
            <p:cNvPr id="5" name="Group 5"/>
            <p:cNvGrpSpPr/>
            <p:nvPr/>
          </p:nvGrpSpPr>
          <p:grpSpPr>
            <a:xfrm>
              <a:off x="909113" y="0"/>
              <a:ext cx="24384000" cy="2235040"/>
              <a:chOff x="0" y="0"/>
              <a:chExt cx="4816593" cy="44148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816592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4148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8" name="AutoShape 8"/>
            <p:cNvSpPr/>
            <p:nvPr/>
          </p:nvSpPr>
          <p:spPr>
            <a:xfrm flipV="1">
              <a:off x="18140340" y="595053"/>
              <a:ext cx="0" cy="949845"/>
            </a:xfrm>
            <a:prstGeom prst="line">
              <a:avLst/>
            </a:prstGeom>
            <a:ln w="254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" name="Group 9"/>
            <p:cNvGrpSpPr/>
            <p:nvPr/>
          </p:nvGrpSpPr>
          <p:grpSpPr>
            <a:xfrm>
              <a:off x="14987361" y="13904"/>
              <a:ext cx="5268701" cy="2235040"/>
              <a:chOff x="0" y="0"/>
              <a:chExt cx="1040731" cy="44148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40731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1040731" h="441489">
                    <a:moveTo>
                      <a:pt x="0" y="0"/>
                    </a:moveTo>
                    <a:lnTo>
                      <a:pt x="1040731" y="0"/>
                    </a:lnTo>
                    <a:lnTo>
                      <a:pt x="1040731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53713" y="222407"/>
              <a:ext cx="1830309" cy="1818035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5758313" y="793669"/>
              <a:ext cx="3593278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选题背景及意义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502694" y="793669"/>
              <a:ext cx="3723619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解决方案及总结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177861" y="800099"/>
              <a:ext cx="5014701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b="1" spc="499" dirty="0" err="1">
                  <a:solidFill>
                    <a:srgbClr val="FFFFFF"/>
                  </a:solidFill>
                  <a:latin typeface="思源黑体 Bold" panose="02010600030101010101" charset="-122"/>
                  <a:ea typeface="思源黑体 Bold"/>
                </a:rPr>
                <a:t>研究思路及研究方法</a:t>
              </a:r>
              <a:endParaRPr lang="en-US" sz="2499" b="1" spc="499" dirty="0">
                <a:solidFill>
                  <a:srgbClr val="FFFFF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935237" y="793670"/>
              <a:ext cx="4810825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选题现状及发展过程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549161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9706637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15000061" y="998278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V="1">
              <a:off x="2024336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028700" y="2435147"/>
            <a:ext cx="448352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 spc="159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请输入标题</a:t>
            </a:r>
            <a:endParaRPr lang="en-US" sz="6399" spc="159" dirty="0">
              <a:solidFill>
                <a:srgbClr val="037479"/>
              </a:solidFill>
              <a:latin typeface="思源黑体 Bold" panose="02010600030101010101" charset="-122"/>
              <a:ea typeface="思源黑体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221246" y="4442157"/>
            <a:ext cx="3674604" cy="5154306"/>
            <a:chOff x="0" y="0"/>
            <a:chExt cx="4899472" cy="6872408"/>
          </a:xfrm>
        </p:grpSpPr>
        <p:sp>
          <p:nvSpPr>
            <p:cNvPr id="23" name="AutoShape 23"/>
            <p:cNvSpPr/>
            <p:nvPr/>
          </p:nvSpPr>
          <p:spPr>
            <a:xfrm>
              <a:off x="215964" y="0"/>
              <a:ext cx="4467543" cy="6872408"/>
            </a:xfrm>
            <a:prstGeom prst="rect">
              <a:avLst/>
            </a:prstGeom>
            <a:solidFill>
              <a:srgbClr val="016E7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590521"/>
              <a:ext cx="4899472" cy="585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sz="2656" dirty="0" err="1">
                  <a:solidFill>
                    <a:srgbClr val="FFFFFF"/>
                  </a:solidFill>
                  <a:latin typeface="思源黑体 Bold" panose="02010600030101010101" charset="-122"/>
                  <a:ea typeface="思源黑体-粗体 2 Bold"/>
                </a:rPr>
                <a:t>请输入内容</a:t>
              </a:r>
              <a:endParaRPr lang="en-US" sz="2656" dirty="0">
                <a:solidFill>
                  <a:srgbClr val="FFFFFF"/>
                </a:solidFill>
                <a:latin typeface="思源黑体 Bold" panose="02010600030101010101" charset="-122"/>
                <a:ea typeface="思源黑体-粗体 2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14793" y="1878741"/>
              <a:ext cx="3469887" cy="3189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1799" dirty="0">
                  <a:solidFill>
                    <a:srgbClr val="FFFFFF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78896" y="4442157"/>
            <a:ext cx="3674604" cy="5154306"/>
            <a:chOff x="0" y="0"/>
            <a:chExt cx="4899472" cy="6872408"/>
          </a:xfrm>
        </p:grpSpPr>
        <p:sp>
          <p:nvSpPr>
            <p:cNvPr id="27" name="AutoShape 27"/>
            <p:cNvSpPr/>
            <p:nvPr/>
          </p:nvSpPr>
          <p:spPr>
            <a:xfrm>
              <a:off x="319456" y="0"/>
              <a:ext cx="4467543" cy="6872408"/>
            </a:xfrm>
            <a:prstGeom prst="rect">
              <a:avLst/>
            </a:prstGeom>
            <a:solidFill>
              <a:srgbClr val="76A3A2">
                <a:alpha val="14902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590521"/>
              <a:ext cx="4899472" cy="589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sz="2656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2 Bold"/>
                </a:rPr>
                <a:t>请输入内容</a:t>
              </a:r>
              <a:endParaRPr lang="en-US" sz="2656" dirty="0">
                <a:solidFill>
                  <a:srgbClr val="016E7F"/>
                </a:solidFill>
                <a:latin typeface="思源黑体 Bold" panose="02010600030101010101" charset="-122"/>
                <a:ea typeface="思源黑体-粗体 2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14793" y="1878741"/>
              <a:ext cx="3469887" cy="3189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1799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336546" y="4442157"/>
            <a:ext cx="3674604" cy="5154306"/>
            <a:chOff x="0" y="0"/>
            <a:chExt cx="4899472" cy="6872408"/>
          </a:xfrm>
        </p:grpSpPr>
        <p:sp>
          <p:nvSpPr>
            <p:cNvPr id="31" name="AutoShape 31"/>
            <p:cNvSpPr/>
            <p:nvPr/>
          </p:nvSpPr>
          <p:spPr>
            <a:xfrm>
              <a:off x="224946" y="0"/>
              <a:ext cx="4467543" cy="6872408"/>
            </a:xfrm>
            <a:prstGeom prst="rect">
              <a:avLst/>
            </a:prstGeom>
            <a:solidFill>
              <a:srgbClr val="016E7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590521"/>
              <a:ext cx="4899472" cy="585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sz="2656" dirty="0" err="1">
                  <a:solidFill>
                    <a:srgbClr val="FFFFFF"/>
                  </a:solidFill>
                  <a:latin typeface="思源黑体 Bold" panose="02010600030101010101" charset="-122"/>
                  <a:ea typeface="思源黑体-粗体 2 Bold"/>
                </a:rPr>
                <a:t>请输入内容</a:t>
              </a:r>
              <a:endParaRPr lang="en-US" sz="2656" dirty="0">
                <a:solidFill>
                  <a:srgbClr val="FFFFFF"/>
                </a:solidFill>
                <a:latin typeface="思源黑体 Bold" panose="02010600030101010101" charset="-122"/>
                <a:ea typeface="思源黑体-粗体 2 Bold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14793" y="1878741"/>
              <a:ext cx="3469887" cy="3189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1799" dirty="0">
                  <a:solidFill>
                    <a:srgbClr val="FFFFFF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392150" y="4442157"/>
            <a:ext cx="3674604" cy="5154306"/>
            <a:chOff x="0" y="0"/>
            <a:chExt cx="4899472" cy="6872408"/>
          </a:xfrm>
        </p:grpSpPr>
        <p:sp>
          <p:nvSpPr>
            <p:cNvPr id="35" name="AutoShape 35"/>
            <p:cNvSpPr/>
            <p:nvPr/>
          </p:nvSpPr>
          <p:spPr>
            <a:xfrm>
              <a:off x="224946" y="0"/>
              <a:ext cx="4467543" cy="6872408"/>
            </a:xfrm>
            <a:prstGeom prst="rect">
              <a:avLst/>
            </a:prstGeom>
            <a:solidFill>
              <a:srgbClr val="76A3A2">
                <a:alpha val="14902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590521"/>
              <a:ext cx="4899472" cy="589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9"/>
                </a:lnSpc>
                <a:spcBef>
                  <a:spcPct val="0"/>
                </a:spcBef>
              </a:pPr>
              <a:r>
                <a:rPr lang="en-US" sz="2656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2 Bold"/>
                </a:rPr>
                <a:t>请输入内容</a:t>
              </a:r>
              <a:endParaRPr lang="en-US" sz="2656" dirty="0">
                <a:solidFill>
                  <a:srgbClr val="016E7F"/>
                </a:solidFill>
                <a:latin typeface="思源黑体 Bold" panose="02010600030101010101" charset="-122"/>
                <a:ea typeface="思源黑体-粗体 2 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23775" y="1878741"/>
              <a:ext cx="3469887" cy="3189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9"/>
                </a:lnSpc>
              </a:pPr>
              <a:r>
                <a:rPr lang="en-US" sz="1799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317730"/>
            <a:ext cx="16230600" cy="5054870"/>
            <a:chOff x="0" y="0"/>
            <a:chExt cx="21640800" cy="673982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892468" y="0"/>
              <a:ext cx="11855865" cy="6143494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7267853" y="2605949"/>
              <a:ext cx="4372947" cy="133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</a:t>
              </a:r>
              <a:r>
                <a:rPr lang="en-US" sz="1800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267853" y="1744167"/>
              <a:ext cx="43729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1 Bold"/>
                </a:rPr>
                <a:t>请输入文字</a:t>
              </a:r>
              <a:endParaRPr lang="en-US" sz="2799" dirty="0">
                <a:solidFill>
                  <a:srgbClr val="016E7F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07665"/>
              <a:ext cx="4372947" cy="133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</a:t>
              </a:r>
              <a:r>
                <a:rPr lang="en-US" sz="1800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5883"/>
              <a:ext cx="43729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1 Bold"/>
                </a:rPr>
                <a:t>请输入文字</a:t>
              </a:r>
              <a:endParaRPr lang="en-US" sz="2799" dirty="0">
                <a:solidFill>
                  <a:srgbClr val="016E7F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267853" y="5402516"/>
              <a:ext cx="4372947" cy="133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</a:t>
              </a:r>
              <a:r>
                <a:rPr lang="en-US" sz="1800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267853" y="4540734"/>
              <a:ext cx="43729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1 Bold"/>
                </a:rPr>
                <a:t>请输入文字</a:t>
              </a:r>
              <a:endParaRPr lang="en-US" sz="2799" dirty="0">
                <a:solidFill>
                  <a:srgbClr val="016E7F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004233"/>
              <a:ext cx="4372947" cy="133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r>
                <a:rPr lang="en-US" sz="1800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</a:t>
              </a:r>
              <a:r>
                <a:rPr lang="en-US" sz="1800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142450"/>
              <a:ext cx="43729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1 Bold"/>
                </a:rPr>
                <a:t>请输入文字</a:t>
              </a:r>
              <a:endParaRPr lang="en-US" sz="2799" dirty="0">
                <a:solidFill>
                  <a:srgbClr val="016E7F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81835" y="0"/>
            <a:ext cx="19651669" cy="2264021"/>
            <a:chOff x="0" y="0"/>
            <a:chExt cx="26202226" cy="301869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t="95810"/>
            <a:stretch>
              <a:fillRect/>
            </a:stretch>
          </p:blipFill>
          <p:spPr>
            <a:xfrm>
              <a:off x="0" y="2184240"/>
              <a:ext cx="26202226" cy="834455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>
              <a:off x="909113" y="0"/>
              <a:ext cx="24384000" cy="2235040"/>
              <a:chOff x="0" y="0"/>
              <a:chExt cx="4816593" cy="4414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816592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4148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17" name="AutoShape 17"/>
            <p:cNvSpPr/>
            <p:nvPr/>
          </p:nvSpPr>
          <p:spPr>
            <a:xfrm flipV="1">
              <a:off x="18140340" y="595053"/>
              <a:ext cx="0" cy="949845"/>
            </a:xfrm>
            <a:prstGeom prst="line">
              <a:avLst/>
            </a:prstGeom>
            <a:ln w="254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8" name="Group 18"/>
            <p:cNvGrpSpPr/>
            <p:nvPr/>
          </p:nvGrpSpPr>
          <p:grpSpPr>
            <a:xfrm>
              <a:off x="14987361" y="13904"/>
              <a:ext cx="5268701" cy="2235040"/>
              <a:chOff x="0" y="0"/>
              <a:chExt cx="1040731" cy="44148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40731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1040731" h="441489">
                    <a:moveTo>
                      <a:pt x="0" y="0"/>
                    </a:moveTo>
                    <a:lnTo>
                      <a:pt x="1040731" y="0"/>
                    </a:lnTo>
                    <a:lnTo>
                      <a:pt x="1040731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153713" y="222407"/>
              <a:ext cx="1830309" cy="1818035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5758313" y="793669"/>
              <a:ext cx="3593278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选题背景及意义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0502694" y="793669"/>
              <a:ext cx="3723619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解决方案及总结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177861" y="800099"/>
              <a:ext cx="5014701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b="1" spc="499" dirty="0" err="1">
                  <a:solidFill>
                    <a:srgbClr val="FFFFFF"/>
                  </a:solidFill>
                  <a:latin typeface="思源黑体 Bold" panose="02010600030101010101" charset="-122"/>
                  <a:ea typeface="思源黑体 Bold"/>
                </a:rPr>
                <a:t>研究思路及研究方法</a:t>
              </a:r>
              <a:endParaRPr lang="en-US" sz="2499" b="1" spc="499" dirty="0">
                <a:solidFill>
                  <a:srgbClr val="FFFFF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935237" y="793670"/>
              <a:ext cx="4810825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选题现状及发展过程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26" name="AutoShape 26"/>
            <p:cNvSpPr/>
            <p:nvPr/>
          </p:nvSpPr>
          <p:spPr>
            <a:xfrm flipV="1">
              <a:off x="549161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9706637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15000061" y="998278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2024336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1028700" y="2435147"/>
            <a:ext cx="448352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 spc="159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请输入标题</a:t>
            </a:r>
            <a:endParaRPr lang="en-US" sz="6399" spc="159" dirty="0">
              <a:solidFill>
                <a:srgbClr val="037479"/>
              </a:solidFill>
              <a:latin typeface="思源黑体 Bold" panose="02010600030101010101" charset="-122"/>
              <a:ea typeface="思源黑体 Bold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1028700" y="3781642"/>
            <a:ext cx="1650453" cy="0"/>
          </a:xfrm>
          <a:prstGeom prst="line">
            <a:avLst/>
          </a:prstGeom>
          <a:ln w="38100" cap="flat">
            <a:solidFill>
              <a:srgbClr val="03747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6E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409"/>
          <a:stretch>
            <a:fillRect/>
          </a:stretch>
        </p:blipFill>
        <p:spPr>
          <a:xfrm>
            <a:off x="2419856" y="1838291"/>
            <a:ext cx="13448288" cy="74200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46917" y="2680809"/>
            <a:ext cx="2079907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9"/>
              </a:lnSpc>
              <a:spcBef>
                <a:spcPct val="0"/>
              </a:spcBef>
            </a:pPr>
            <a:r>
              <a:rPr lang="en-US" sz="11940" spc="143" dirty="0">
                <a:solidFill>
                  <a:schemeClr val="bg1"/>
                </a:solidFill>
                <a:latin typeface="Alimama DongFangDaKai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31369" y="4609130"/>
            <a:ext cx="11225262" cy="162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0"/>
              </a:lnSpc>
            </a:pPr>
            <a:r>
              <a:rPr lang="en-US" sz="9000" spc="666" dirty="0" err="1">
                <a:solidFill>
                  <a:srgbClr val="F4F4F4"/>
                </a:solidFill>
                <a:latin typeface="思源黑体 Bold" panose="02010600030101010101" charset="-122"/>
                <a:ea typeface="思源黑体-粗体 2 Bold"/>
              </a:rPr>
              <a:t>解决方案及总结</a:t>
            </a:r>
            <a:endParaRPr lang="en-US" sz="9000" spc="666" dirty="0">
              <a:solidFill>
                <a:srgbClr val="F4F4F4"/>
              </a:solidFill>
              <a:latin typeface="思源黑体 Bold" panose="02010600030101010101" charset="-122"/>
              <a:ea typeface="思源黑体-粗体 2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80458" y="7105203"/>
            <a:ext cx="1372732" cy="13635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35147"/>
            <a:ext cx="448352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 spc="159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请输入标题</a:t>
            </a:r>
            <a:endParaRPr lang="en-US" sz="6399" spc="159" dirty="0">
              <a:solidFill>
                <a:srgbClr val="037479"/>
              </a:solidFill>
              <a:latin typeface="思源黑体 Bold" panose="02010600030101010101" charset="-122"/>
              <a:ea typeface="思源黑体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3781642"/>
            <a:ext cx="1650453" cy="0"/>
          </a:xfrm>
          <a:prstGeom prst="line">
            <a:avLst/>
          </a:prstGeom>
          <a:ln w="38100" cap="flat">
            <a:solidFill>
              <a:srgbClr val="03747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681835" y="0"/>
            <a:ext cx="19651669" cy="2264021"/>
            <a:chOff x="0" y="0"/>
            <a:chExt cx="26202226" cy="301869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95810"/>
            <a:stretch>
              <a:fillRect/>
            </a:stretch>
          </p:blipFill>
          <p:spPr>
            <a:xfrm>
              <a:off x="0" y="2184240"/>
              <a:ext cx="26202226" cy="834455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909113" y="0"/>
              <a:ext cx="24384000" cy="2235040"/>
              <a:chOff x="0" y="0"/>
              <a:chExt cx="4816593" cy="4414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4148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9" name="AutoShape 9"/>
            <p:cNvSpPr/>
            <p:nvPr/>
          </p:nvSpPr>
          <p:spPr>
            <a:xfrm flipV="1">
              <a:off x="18140340" y="595053"/>
              <a:ext cx="0" cy="949845"/>
            </a:xfrm>
            <a:prstGeom prst="line">
              <a:avLst/>
            </a:prstGeom>
            <a:ln w="254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0" name="Group 10"/>
            <p:cNvGrpSpPr/>
            <p:nvPr/>
          </p:nvGrpSpPr>
          <p:grpSpPr>
            <a:xfrm>
              <a:off x="20217963" y="13904"/>
              <a:ext cx="4401718" cy="2235040"/>
              <a:chOff x="0" y="0"/>
              <a:chExt cx="869475" cy="4414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69475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869475" h="441489">
                    <a:moveTo>
                      <a:pt x="0" y="0"/>
                    </a:moveTo>
                    <a:lnTo>
                      <a:pt x="869475" y="0"/>
                    </a:lnTo>
                    <a:lnTo>
                      <a:pt x="869475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53713" y="222407"/>
              <a:ext cx="1830309" cy="1818035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5758313" y="793669"/>
              <a:ext cx="3593278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选题背景及意义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502694" y="793669"/>
              <a:ext cx="3723619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b="1" spc="499" dirty="0" err="1">
                  <a:solidFill>
                    <a:srgbClr val="FFFFFF"/>
                  </a:solidFill>
                  <a:latin typeface="思源黑体 Bold" panose="02010600030101010101" charset="-122"/>
                  <a:ea typeface="思源黑体 Bold"/>
                </a:rPr>
                <a:t>解决方案及总结</a:t>
              </a:r>
              <a:endParaRPr lang="en-US" sz="2499" b="1" spc="499" dirty="0">
                <a:solidFill>
                  <a:srgbClr val="FFFFF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177861" y="800099"/>
              <a:ext cx="5014701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研究思路及研究方法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935237" y="793670"/>
              <a:ext cx="4810825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选题现状及发展过程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549161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9706637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V="1">
              <a:off x="15000061" y="656502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V="1">
              <a:off x="2024336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853927" y="4502922"/>
            <a:ext cx="14986512" cy="4755378"/>
            <a:chOff x="0" y="0"/>
            <a:chExt cx="19982016" cy="634050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644858" y="0"/>
              <a:ext cx="867190" cy="350029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3644859" y="510151"/>
              <a:ext cx="5323385" cy="581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64"/>
                </a:lnSpc>
                <a:spcBef>
                  <a:spcPct val="0"/>
                </a:spcBef>
              </a:pPr>
              <a:r>
                <a:rPr lang="en-US" sz="2617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2617" dirty="0">
                <a:solidFill>
                  <a:srgbClr val="494949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644858" y="1222656"/>
              <a:ext cx="5323385" cy="1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4"/>
                </a:lnSpc>
                <a:spcBef>
                  <a:spcPct val="0"/>
                </a:spcBef>
              </a:pPr>
              <a:r>
                <a:rPr lang="en-US" sz="1962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</a:t>
              </a:r>
              <a:r>
                <a:rPr lang="en-US" sz="1962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</a:t>
              </a:r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013773" y="0"/>
              <a:ext cx="867190" cy="350029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11013773" y="510151"/>
              <a:ext cx="5323385" cy="581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64"/>
                </a:lnSpc>
                <a:spcBef>
                  <a:spcPct val="0"/>
                </a:spcBef>
              </a:pPr>
              <a:r>
                <a:rPr lang="en-US" sz="2617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2617" dirty="0">
                <a:solidFill>
                  <a:srgbClr val="494949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013773" y="1222656"/>
              <a:ext cx="5323385" cy="1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4"/>
                </a:lnSpc>
              </a:pPr>
              <a:r>
                <a:rPr lang="en-US" sz="1962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</a:t>
              </a:r>
              <a:r>
                <a:rPr lang="en-US" sz="1962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</a:t>
              </a:r>
            </a:p>
          </p:txBody>
        </p:sp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3664646"/>
              <a:ext cx="867190" cy="350029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0" y="4174796"/>
              <a:ext cx="5323385" cy="581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64"/>
                </a:lnSpc>
                <a:spcBef>
                  <a:spcPct val="0"/>
                </a:spcBef>
              </a:pPr>
              <a:r>
                <a:rPr lang="en-US" sz="2617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2617" dirty="0">
                <a:solidFill>
                  <a:srgbClr val="494949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887303"/>
              <a:ext cx="5323385" cy="1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4"/>
                </a:lnSpc>
                <a:spcBef>
                  <a:spcPct val="0"/>
                </a:spcBef>
              </a:pPr>
              <a:r>
                <a:rPr lang="en-US" sz="1962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</a:t>
              </a:r>
              <a:r>
                <a:rPr lang="en-US" sz="1962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</a:t>
              </a:r>
            </a:p>
          </p:txBody>
        </p: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327037" y="3664646"/>
              <a:ext cx="867190" cy="350029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7327037" y="4174796"/>
              <a:ext cx="5323385" cy="581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64"/>
                </a:lnSpc>
                <a:spcBef>
                  <a:spcPct val="0"/>
                </a:spcBef>
              </a:pPr>
              <a:r>
                <a:rPr lang="en-US" sz="2617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2617" dirty="0">
                <a:solidFill>
                  <a:srgbClr val="494949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327037" y="4887303"/>
              <a:ext cx="5323385" cy="1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4"/>
                </a:lnSpc>
              </a:pPr>
              <a:r>
                <a:rPr lang="en-US" sz="1962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</a:t>
              </a:r>
              <a:r>
                <a:rPr lang="en-US" sz="1962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</a:t>
              </a:r>
            </a:p>
          </p:txBody>
        </p:sp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658631" y="3664646"/>
              <a:ext cx="867190" cy="350029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14658631" y="4174796"/>
              <a:ext cx="5323385" cy="581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64"/>
                </a:lnSpc>
                <a:spcBef>
                  <a:spcPct val="0"/>
                </a:spcBef>
              </a:pPr>
              <a:r>
                <a:rPr lang="en-US" sz="2617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2617" dirty="0">
                <a:solidFill>
                  <a:srgbClr val="494949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4658631" y="4887303"/>
              <a:ext cx="5323385" cy="1453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4"/>
                </a:lnSpc>
                <a:spcBef>
                  <a:spcPct val="0"/>
                </a:spcBef>
              </a:pPr>
              <a:r>
                <a:rPr lang="en-US" sz="1962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</a:t>
              </a:r>
              <a:r>
                <a:rPr lang="en-US" sz="1962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35147"/>
            <a:ext cx="448352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 spc="159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请输入标题</a:t>
            </a:r>
            <a:endParaRPr lang="en-US" sz="6399" spc="159" dirty="0">
              <a:solidFill>
                <a:srgbClr val="037479"/>
              </a:solidFill>
              <a:latin typeface="思源黑体 Bold" panose="02010600030101010101" charset="-122"/>
              <a:ea typeface="思源黑体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3781642"/>
            <a:ext cx="1650453" cy="0"/>
          </a:xfrm>
          <a:prstGeom prst="line">
            <a:avLst/>
          </a:prstGeom>
          <a:ln w="38100" cap="flat">
            <a:solidFill>
              <a:srgbClr val="0374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671813" y="4733925"/>
            <a:ext cx="229901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795" dirty="0" err="1">
                <a:solidFill>
                  <a:srgbClr val="016E7F"/>
                </a:solidFill>
                <a:latin typeface="思源黑体 Bold" panose="02010600030101010101" charset="-122"/>
                <a:ea typeface="思源黑体-粗体 1"/>
              </a:rPr>
              <a:t>请输入内容</a:t>
            </a:r>
            <a:endParaRPr lang="en-US" sz="2795" dirty="0">
              <a:solidFill>
                <a:srgbClr val="016E7F"/>
              </a:solidFill>
              <a:latin typeface="思源黑体 Bold" panose="02010600030101010101" charset="-122"/>
              <a:ea typeface="思源黑体-粗体 1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5462502"/>
            <a:ext cx="7585244" cy="3795798"/>
            <a:chOff x="0" y="0"/>
            <a:chExt cx="10113659" cy="5061064"/>
          </a:xfrm>
        </p:grpSpPr>
        <p:sp>
          <p:nvSpPr>
            <p:cNvPr id="6" name="TextBox 6"/>
            <p:cNvSpPr txBox="1"/>
            <p:nvPr/>
          </p:nvSpPr>
          <p:spPr>
            <a:xfrm>
              <a:off x="1430044" y="4772956"/>
              <a:ext cx="121656" cy="2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6"/>
                </a:lnSpc>
              </a:pPr>
              <a:r>
                <a:rPr lang="en-US" sz="1304">
                  <a:solidFill>
                    <a:srgbClr val="000000"/>
                  </a:solidFill>
                  <a:latin typeface="WenQuanYi"/>
                </a:rPr>
                <a:t>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46219" y="4772956"/>
              <a:ext cx="121656" cy="2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6"/>
                </a:lnSpc>
              </a:pPr>
              <a:r>
                <a:rPr lang="en-US" sz="1304">
                  <a:solidFill>
                    <a:srgbClr val="000000"/>
                  </a:solidFill>
                  <a:latin typeface="WenQuanYi"/>
                </a:rPr>
                <a:t>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262393" y="4772956"/>
              <a:ext cx="121656" cy="2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6"/>
                </a:lnSpc>
              </a:pPr>
              <a:r>
                <a:rPr lang="en-US" sz="1304">
                  <a:solidFill>
                    <a:srgbClr val="000000"/>
                  </a:solidFill>
                  <a:latin typeface="WenQuanYi"/>
                </a:rPr>
                <a:t>3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178568" y="4772956"/>
              <a:ext cx="121656" cy="2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6"/>
                </a:lnSpc>
              </a:pPr>
              <a:r>
                <a:rPr lang="en-US" sz="1304">
                  <a:solidFill>
                    <a:srgbClr val="000000"/>
                  </a:solidFill>
                  <a:latin typeface="WenQuanYi"/>
                </a:rPr>
                <a:t>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094743" y="4772956"/>
              <a:ext cx="121656" cy="2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6"/>
                </a:lnSpc>
              </a:pPr>
              <a:r>
                <a:rPr lang="en-US" sz="1304">
                  <a:solidFill>
                    <a:srgbClr val="000000"/>
                  </a:solidFill>
                  <a:latin typeface="WenQuanYi"/>
                </a:rPr>
                <a:t>5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532784" y="129766"/>
              <a:ext cx="9580875" cy="4561325"/>
              <a:chOff x="0" y="0"/>
              <a:chExt cx="17628064" cy="83924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6350"/>
                <a:ext cx="176280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7628065" h="12700">
                    <a:moveTo>
                      <a:pt x="0" y="0"/>
                    </a:moveTo>
                    <a:lnTo>
                      <a:pt x="17628065" y="0"/>
                    </a:lnTo>
                    <a:lnTo>
                      <a:pt x="176280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672147"/>
                <a:ext cx="176280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7628065" h="12700">
                    <a:moveTo>
                      <a:pt x="0" y="0"/>
                    </a:moveTo>
                    <a:lnTo>
                      <a:pt x="17628065" y="0"/>
                    </a:lnTo>
                    <a:lnTo>
                      <a:pt x="176280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3350644"/>
                <a:ext cx="176280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7628065" h="12700">
                    <a:moveTo>
                      <a:pt x="0" y="0"/>
                    </a:moveTo>
                    <a:lnTo>
                      <a:pt x="17628065" y="0"/>
                    </a:lnTo>
                    <a:lnTo>
                      <a:pt x="176280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5029140"/>
                <a:ext cx="176280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7628065" h="12700">
                    <a:moveTo>
                      <a:pt x="0" y="0"/>
                    </a:moveTo>
                    <a:lnTo>
                      <a:pt x="17628065" y="0"/>
                    </a:lnTo>
                    <a:lnTo>
                      <a:pt x="176280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6707637"/>
                <a:ext cx="176280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7628065" h="12700">
                    <a:moveTo>
                      <a:pt x="0" y="0"/>
                    </a:moveTo>
                    <a:lnTo>
                      <a:pt x="17628065" y="0"/>
                    </a:lnTo>
                    <a:lnTo>
                      <a:pt x="176280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8386134"/>
                <a:ext cx="176280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7628065" h="12700">
                    <a:moveTo>
                      <a:pt x="0" y="0"/>
                    </a:moveTo>
                    <a:lnTo>
                      <a:pt x="17628065" y="0"/>
                    </a:lnTo>
                    <a:lnTo>
                      <a:pt x="176280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28575"/>
              <a:ext cx="422345" cy="2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6"/>
                </a:lnSpc>
              </a:pPr>
              <a:r>
                <a:rPr lang="en-US" sz="1304">
                  <a:solidFill>
                    <a:srgbClr val="000000"/>
                  </a:solidFill>
                  <a:latin typeface="WenQuanYi"/>
                </a:rPr>
                <a:t>125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83690"/>
              <a:ext cx="422345" cy="2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6"/>
                </a:lnSpc>
              </a:pPr>
              <a:r>
                <a:rPr lang="en-US" sz="1304">
                  <a:solidFill>
                    <a:srgbClr val="000000"/>
                  </a:solidFill>
                  <a:latin typeface="WenQuanYi"/>
                </a:rPr>
                <a:t>100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1656" y="1795955"/>
              <a:ext cx="300689" cy="2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6"/>
                </a:lnSpc>
              </a:pPr>
              <a:r>
                <a:rPr lang="en-US" sz="1304">
                  <a:solidFill>
                    <a:srgbClr val="000000"/>
                  </a:solidFill>
                  <a:latin typeface="WenQuanYi"/>
                </a:rPr>
                <a:t>75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1656" y="2708220"/>
              <a:ext cx="300689" cy="2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6"/>
                </a:lnSpc>
              </a:pPr>
              <a:r>
                <a:rPr lang="en-US" sz="1304">
                  <a:solidFill>
                    <a:srgbClr val="000000"/>
                  </a:solidFill>
                  <a:latin typeface="WenQuanYi"/>
                </a:rPr>
                <a:t>50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1656" y="3620485"/>
              <a:ext cx="300689" cy="2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6"/>
                </a:lnSpc>
              </a:pPr>
              <a:r>
                <a:rPr lang="en-US" sz="1304">
                  <a:solidFill>
                    <a:srgbClr val="000000"/>
                  </a:solidFill>
                  <a:latin typeface="WenQuanYi"/>
                </a:rPr>
                <a:t>25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43312" y="4532750"/>
              <a:ext cx="179033" cy="28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6"/>
                </a:lnSpc>
              </a:pPr>
              <a:r>
                <a:rPr lang="en-US" sz="1304">
                  <a:solidFill>
                    <a:srgbClr val="000000"/>
                  </a:solidFill>
                  <a:latin typeface="WenQuanYi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1490872" y="166257"/>
              <a:ext cx="7664700" cy="4524835"/>
              <a:chOff x="1762806" y="67140"/>
              <a:chExt cx="14102452" cy="832534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762807" y="67140"/>
                <a:ext cx="14102451" cy="8325344"/>
              </a:xfrm>
              <a:custGeom>
                <a:avLst/>
                <a:gdLst/>
                <a:ahLst/>
                <a:cxnLst/>
                <a:rect l="l" t="t" r="r" b="b"/>
                <a:pathLst>
                  <a:path w="14102451" h="8325344">
                    <a:moveTo>
                      <a:pt x="0" y="8325344"/>
                    </a:moveTo>
                    <a:lnTo>
                      <a:pt x="0" y="6311148"/>
                    </a:lnTo>
                    <a:lnTo>
                      <a:pt x="3525612" y="5236910"/>
                    </a:lnTo>
                    <a:lnTo>
                      <a:pt x="7051226" y="2752735"/>
                    </a:lnTo>
                    <a:lnTo>
                      <a:pt x="10576838" y="2618455"/>
                    </a:lnTo>
                    <a:lnTo>
                      <a:pt x="14102451" y="0"/>
                    </a:lnTo>
                    <a:lnTo>
                      <a:pt x="14102451" y="8325344"/>
                    </a:lnTo>
                    <a:close/>
                  </a:path>
                </a:pathLst>
              </a:custGeom>
              <a:solidFill>
                <a:srgbClr val="016E7F">
                  <a:alpha val="64706"/>
                </a:srgbClr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762807" y="2887014"/>
                <a:ext cx="14102451" cy="5505469"/>
              </a:xfrm>
              <a:custGeom>
                <a:avLst/>
                <a:gdLst/>
                <a:ahLst/>
                <a:cxnLst/>
                <a:rect l="l" t="t" r="r" b="b"/>
                <a:pathLst>
                  <a:path w="14102451" h="5505469">
                    <a:moveTo>
                      <a:pt x="0" y="5505470"/>
                    </a:moveTo>
                    <a:lnTo>
                      <a:pt x="0" y="4699791"/>
                    </a:lnTo>
                    <a:lnTo>
                      <a:pt x="3525612" y="4431232"/>
                    </a:lnTo>
                    <a:lnTo>
                      <a:pt x="7051226" y="1611357"/>
                    </a:lnTo>
                    <a:lnTo>
                      <a:pt x="10576838" y="2484176"/>
                    </a:lnTo>
                    <a:lnTo>
                      <a:pt x="14102451" y="0"/>
                    </a:lnTo>
                    <a:lnTo>
                      <a:pt x="14102451" y="5505470"/>
                    </a:lnTo>
                    <a:close/>
                  </a:path>
                </a:pathLst>
              </a:custGeom>
              <a:solidFill>
                <a:srgbClr val="037479">
                  <a:alpha val="64706"/>
                </a:srgbClr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762807" y="5841169"/>
                <a:ext cx="14102451" cy="2551315"/>
              </a:xfrm>
              <a:custGeom>
                <a:avLst/>
                <a:gdLst/>
                <a:ahLst/>
                <a:cxnLst/>
                <a:rect l="l" t="t" r="r" b="b"/>
                <a:pathLst>
                  <a:path w="14102451" h="2551315">
                    <a:moveTo>
                      <a:pt x="0" y="2551315"/>
                    </a:moveTo>
                    <a:lnTo>
                      <a:pt x="0" y="2551315"/>
                    </a:lnTo>
                    <a:lnTo>
                      <a:pt x="3525612" y="1745636"/>
                    </a:lnTo>
                    <a:lnTo>
                      <a:pt x="7051226" y="0"/>
                    </a:lnTo>
                    <a:lnTo>
                      <a:pt x="10576838" y="537119"/>
                    </a:lnTo>
                    <a:lnTo>
                      <a:pt x="14102451" y="402839"/>
                    </a:lnTo>
                    <a:lnTo>
                      <a:pt x="14102451" y="2551315"/>
                    </a:lnTo>
                    <a:close/>
                  </a:path>
                </a:pathLst>
              </a:custGeom>
              <a:solidFill>
                <a:srgbClr val="016E7F">
                  <a:alpha val="64706"/>
                </a:srgbClr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9604544" y="3034904"/>
            <a:ext cx="6616446" cy="2640124"/>
            <a:chOff x="0" y="0"/>
            <a:chExt cx="8821929" cy="3520165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6673" b="52809"/>
            <a:stretch>
              <a:fillRect/>
            </a:stretch>
          </p:blipFill>
          <p:spPr>
            <a:xfrm>
              <a:off x="23937" y="3375016"/>
              <a:ext cx="8725417" cy="14514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6673" b="52809"/>
            <a:stretch>
              <a:fillRect/>
            </a:stretch>
          </p:blipFill>
          <p:spPr>
            <a:xfrm>
              <a:off x="23937" y="355911"/>
              <a:ext cx="8725417" cy="145149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9799" r="65181" b="52809"/>
            <a:stretch>
              <a:fillRect/>
            </a:stretch>
          </p:blipFill>
          <p:spPr>
            <a:xfrm rot="5400000">
              <a:off x="-1468013" y="1940312"/>
              <a:ext cx="3038034" cy="102008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9799" r="65181" b="52809"/>
            <a:stretch>
              <a:fillRect/>
            </a:stretch>
          </p:blipFill>
          <p:spPr>
            <a:xfrm rot="5400000">
              <a:off x="7251908" y="1940312"/>
              <a:ext cx="3038034" cy="102008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" t="91435" r="37523"/>
            <a:stretch>
              <a:fillRect/>
            </a:stretch>
          </p:blipFill>
          <p:spPr>
            <a:xfrm>
              <a:off x="1453077" y="0"/>
              <a:ext cx="5974988" cy="841244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2628662" y="53937"/>
              <a:ext cx="3710100" cy="69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</a:pPr>
              <a:r>
                <a:rPr lang="en-US" sz="3057" dirty="0" err="1">
                  <a:solidFill>
                    <a:srgbClr val="FFFFFF"/>
                  </a:solidFill>
                  <a:latin typeface="思源黑体 Bold" panose="02010600030101010101" charset="-122"/>
                  <a:ea typeface="字由点字典黑 65J"/>
                </a:rPr>
                <a:t>请输入内容</a:t>
              </a:r>
              <a:endParaRPr lang="en-US" sz="3057" dirty="0">
                <a:solidFill>
                  <a:srgbClr val="FFFFFF"/>
                </a:solidFill>
                <a:latin typeface="思源黑体 Bold" panose="02010600030101010101" charset="-122"/>
                <a:ea typeface="字由点字典黑 65J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82411" y="1116105"/>
              <a:ext cx="7916320" cy="2103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6"/>
                </a:lnSpc>
              </a:pPr>
              <a:r>
                <a:rPr lang="en-US" sz="1783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演示文稿是实用的工具，如果您想在演示文稿中展现内容，可以选择多种方式。演示文稿是实用的工具。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604544" y="6446553"/>
            <a:ext cx="6616446" cy="2640124"/>
            <a:chOff x="0" y="0"/>
            <a:chExt cx="8821929" cy="3520165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9799" r="65181" b="52809"/>
            <a:stretch>
              <a:fillRect/>
            </a:stretch>
          </p:blipFill>
          <p:spPr>
            <a:xfrm rot="5400000">
              <a:off x="-1468013" y="1940312"/>
              <a:ext cx="3038034" cy="102008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6673" b="52809"/>
            <a:stretch>
              <a:fillRect/>
            </a:stretch>
          </p:blipFill>
          <p:spPr>
            <a:xfrm>
              <a:off x="23937" y="3375016"/>
              <a:ext cx="8725417" cy="145149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6673" b="52809"/>
            <a:stretch>
              <a:fillRect/>
            </a:stretch>
          </p:blipFill>
          <p:spPr>
            <a:xfrm>
              <a:off x="23937" y="355911"/>
              <a:ext cx="8725417" cy="145149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9799" r="65181" b="52809"/>
            <a:stretch>
              <a:fillRect/>
            </a:stretch>
          </p:blipFill>
          <p:spPr>
            <a:xfrm rot="5400000">
              <a:off x="7251908" y="1940312"/>
              <a:ext cx="3038034" cy="102008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44" t="91435" r="37523"/>
            <a:stretch>
              <a:fillRect/>
            </a:stretch>
          </p:blipFill>
          <p:spPr>
            <a:xfrm>
              <a:off x="1453077" y="0"/>
              <a:ext cx="5974988" cy="841244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2628662" y="75508"/>
              <a:ext cx="3666960" cy="69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0"/>
                </a:lnSpc>
              </a:pPr>
              <a:r>
                <a:rPr lang="en-US" sz="3057" dirty="0" err="1">
                  <a:solidFill>
                    <a:srgbClr val="FFFFFF"/>
                  </a:solidFill>
                  <a:latin typeface="思源黑体 Bold" panose="02010600030101010101" charset="-122"/>
                  <a:ea typeface="字由点字典黑 65J"/>
                </a:rPr>
                <a:t>请输入内容</a:t>
              </a:r>
              <a:endParaRPr lang="en-US" sz="3057" dirty="0">
                <a:solidFill>
                  <a:srgbClr val="FFFFFF"/>
                </a:solidFill>
                <a:latin typeface="思源黑体 Bold" panose="02010600030101010101" charset="-122"/>
                <a:ea typeface="字由点字典黑 65J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482411" y="1094535"/>
              <a:ext cx="7916320" cy="2103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96"/>
                </a:lnSpc>
              </a:pPr>
              <a:r>
                <a:rPr lang="en-US" sz="1783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演示文稿是实用的工具，如果您想在演示文稿中展现内容，可以选择多种方式。演示文稿是实用的工具。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-681835" y="0"/>
            <a:ext cx="19651669" cy="2264021"/>
            <a:chOff x="0" y="0"/>
            <a:chExt cx="26202226" cy="3018695"/>
          </a:xfrm>
        </p:grpSpPr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6"/>
            <a:srcRect t="95810"/>
            <a:stretch>
              <a:fillRect/>
            </a:stretch>
          </p:blipFill>
          <p:spPr>
            <a:xfrm>
              <a:off x="0" y="2184240"/>
              <a:ext cx="26202226" cy="834455"/>
            </a:xfrm>
            <a:prstGeom prst="rect">
              <a:avLst/>
            </a:prstGeom>
          </p:spPr>
        </p:pic>
        <p:grpSp>
          <p:nvGrpSpPr>
            <p:cNvPr id="46" name="Group 46"/>
            <p:cNvGrpSpPr/>
            <p:nvPr/>
          </p:nvGrpSpPr>
          <p:grpSpPr>
            <a:xfrm>
              <a:off x="909113" y="0"/>
              <a:ext cx="24384000" cy="2235040"/>
              <a:chOff x="0" y="0"/>
              <a:chExt cx="4816593" cy="441489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816592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4148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49" name="AutoShape 49"/>
            <p:cNvSpPr/>
            <p:nvPr/>
          </p:nvSpPr>
          <p:spPr>
            <a:xfrm flipV="1">
              <a:off x="18140340" y="595053"/>
              <a:ext cx="0" cy="949845"/>
            </a:xfrm>
            <a:prstGeom prst="line">
              <a:avLst/>
            </a:prstGeom>
            <a:ln w="254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0" name="Group 50"/>
            <p:cNvGrpSpPr/>
            <p:nvPr/>
          </p:nvGrpSpPr>
          <p:grpSpPr>
            <a:xfrm>
              <a:off x="20217963" y="13904"/>
              <a:ext cx="4401718" cy="2235040"/>
              <a:chOff x="0" y="0"/>
              <a:chExt cx="869475" cy="441489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69475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869475" h="441489">
                    <a:moveTo>
                      <a:pt x="0" y="0"/>
                    </a:moveTo>
                    <a:lnTo>
                      <a:pt x="869475" y="0"/>
                    </a:lnTo>
                    <a:lnTo>
                      <a:pt x="869475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153713" y="222407"/>
              <a:ext cx="1830309" cy="1818035"/>
            </a:xfrm>
            <a:prstGeom prst="rect">
              <a:avLst/>
            </a:prstGeom>
          </p:spPr>
        </p:pic>
        <p:sp>
          <p:nvSpPr>
            <p:cNvPr id="54" name="TextBox 54"/>
            <p:cNvSpPr txBox="1"/>
            <p:nvPr/>
          </p:nvSpPr>
          <p:spPr>
            <a:xfrm>
              <a:off x="5758313" y="793669"/>
              <a:ext cx="3593278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选题背景及意义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20502694" y="793669"/>
              <a:ext cx="3723619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b="1" spc="499" dirty="0" err="1">
                  <a:solidFill>
                    <a:srgbClr val="FFFFFF"/>
                  </a:solidFill>
                  <a:latin typeface="思源黑体 Bold" panose="02010600030101010101" charset="-122"/>
                  <a:ea typeface="思源黑体 Bold"/>
                </a:rPr>
                <a:t>解决方案及总结</a:t>
              </a:r>
              <a:endParaRPr lang="en-US" sz="2499" b="1" spc="499" dirty="0">
                <a:solidFill>
                  <a:srgbClr val="FFFFF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5177861" y="800099"/>
              <a:ext cx="5014701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研究思路及研究方法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9935237" y="793670"/>
              <a:ext cx="4810825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选题现状及发展过程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58" name="AutoShape 58"/>
            <p:cNvSpPr/>
            <p:nvPr/>
          </p:nvSpPr>
          <p:spPr>
            <a:xfrm flipV="1">
              <a:off x="549161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 flipV="1">
              <a:off x="9706637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 flipV="1">
              <a:off x="15000061" y="656502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 flipV="1">
              <a:off x="2024336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781642"/>
            <a:ext cx="1650453" cy="0"/>
          </a:xfrm>
          <a:prstGeom prst="line">
            <a:avLst/>
          </a:prstGeom>
          <a:ln w="38100" cap="flat">
            <a:solidFill>
              <a:srgbClr val="0374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2435147"/>
            <a:ext cx="448352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 spc="159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请输入标题</a:t>
            </a:r>
            <a:endParaRPr lang="en-US" sz="6399" spc="159" dirty="0">
              <a:solidFill>
                <a:srgbClr val="037479"/>
              </a:solidFill>
              <a:latin typeface="思源黑体 Bold" panose="02010600030101010101" charset="-122"/>
              <a:ea typeface="思源黑体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53927" y="4362359"/>
            <a:ext cx="5171158" cy="515280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024722" y="4326640"/>
            <a:ext cx="6800031" cy="1343920"/>
            <a:chOff x="0" y="-47625"/>
            <a:chExt cx="9066708" cy="1791892"/>
          </a:xfrm>
        </p:grpSpPr>
        <p:sp>
          <p:nvSpPr>
            <p:cNvPr id="6" name="TextBox 6"/>
            <p:cNvSpPr txBox="1"/>
            <p:nvPr/>
          </p:nvSpPr>
          <p:spPr>
            <a:xfrm>
              <a:off x="0" y="651148"/>
              <a:ext cx="9066708" cy="1093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57"/>
                </a:lnSpc>
              </a:pPr>
              <a:r>
                <a:rPr lang="en-US" sz="1438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演示文稿是实用的工具，如果您想在演示文稿中展现内容，可以选择多种方式。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066708" cy="492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32"/>
                </a:lnSpc>
                <a:spcBef>
                  <a:spcPct val="0"/>
                </a:spcBef>
              </a:pPr>
              <a:r>
                <a:rPr lang="en-US" sz="2237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2237" dirty="0">
                <a:solidFill>
                  <a:srgbClr val="016E7F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24722" y="6258282"/>
            <a:ext cx="6800031" cy="1343920"/>
            <a:chOff x="0" y="-47625"/>
            <a:chExt cx="9066708" cy="1791892"/>
          </a:xfrm>
        </p:grpSpPr>
        <p:sp>
          <p:nvSpPr>
            <p:cNvPr id="9" name="TextBox 9"/>
            <p:cNvSpPr txBox="1"/>
            <p:nvPr/>
          </p:nvSpPr>
          <p:spPr>
            <a:xfrm>
              <a:off x="0" y="651148"/>
              <a:ext cx="9066708" cy="1093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57"/>
                </a:lnSpc>
              </a:pPr>
              <a:r>
                <a:rPr lang="en-US" sz="1438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演示文稿是实用的工具，如果您想在演示文稿中展现内容，可以选择多种方式。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066708" cy="492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32"/>
                </a:lnSpc>
                <a:spcBef>
                  <a:spcPct val="0"/>
                </a:spcBef>
              </a:pPr>
              <a:r>
                <a:rPr lang="en-US" sz="2237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2237" dirty="0">
                <a:solidFill>
                  <a:srgbClr val="016E7F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24722" y="8189924"/>
            <a:ext cx="6800031" cy="1343920"/>
            <a:chOff x="0" y="-47625"/>
            <a:chExt cx="9066708" cy="17918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51148"/>
              <a:ext cx="9066708" cy="1093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57"/>
                </a:lnSpc>
              </a:pPr>
              <a:r>
                <a:rPr lang="en-US" sz="1438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演示文稿是实用的工具，如果您想在演示文稿中展现内容，可以选择多种方式。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066708" cy="492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32"/>
                </a:lnSpc>
                <a:spcBef>
                  <a:spcPct val="0"/>
                </a:spcBef>
              </a:pPr>
              <a:r>
                <a:rPr lang="en-US" sz="2237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2237" dirty="0">
                <a:solidFill>
                  <a:srgbClr val="016E7F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681835" y="0"/>
            <a:ext cx="19651669" cy="2264021"/>
            <a:chOff x="0" y="0"/>
            <a:chExt cx="26202226" cy="3018695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 t="95810"/>
            <a:stretch>
              <a:fillRect/>
            </a:stretch>
          </p:blipFill>
          <p:spPr>
            <a:xfrm>
              <a:off x="0" y="2184240"/>
              <a:ext cx="26202226" cy="834455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>
              <a:off x="909113" y="0"/>
              <a:ext cx="24384000" cy="2235040"/>
              <a:chOff x="0" y="0"/>
              <a:chExt cx="4816593" cy="44148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816592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4148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19" name="AutoShape 19"/>
            <p:cNvSpPr/>
            <p:nvPr/>
          </p:nvSpPr>
          <p:spPr>
            <a:xfrm flipV="1">
              <a:off x="18140340" y="595053"/>
              <a:ext cx="0" cy="949845"/>
            </a:xfrm>
            <a:prstGeom prst="line">
              <a:avLst/>
            </a:prstGeom>
            <a:ln w="254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0" name="Group 20"/>
            <p:cNvGrpSpPr/>
            <p:nvPr/>
          </p:nvGrpSpPr>
          <p:grpSpPr>
            <a:xfrm>
              <a:off x="20217963" y="13904"/>
              <a:ext cx="4401718" cy="2235040"/>
              <a:chOff x="0" y="0"/>
              <a:chExt cx="869475" cy="44148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69475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869475" h="441489">
                    <a:moveTo>
                      <a:pt x="0" y="0"/>
                    </a:moveTo>
                    <a:lnTo>
                      <a:pt x="869475" y="0"/>
                    </a:lnTo>
                    <a:lnTo>
                      <a:pt x="869475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153713" y="222407"/>
              <a:ext cx="1830309" cy="1818035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5758313" y="793669"/>
              <a:ext cx="3593278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选题背景及意义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502694" y="793669"/>
              <a:ext cx="3723619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FFFFFF"/>
                  </a:solidFill>
                  <a:latin typeface="思源黑体 Bold" panose="02010600030101010101" charset="-122"/>
                  <a:ea typeface="思源黑体 Bold"/>
                </a:rPr>
                <a:t>解决方案及总结</a:t>
              </a:r>
              <a:endParaRPr lang="en-US" sz="2499" spc="499" dirty="0">
                <a:solidFill>
                  <a:srgbClr val="FFFFF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177861" y="800099"/>
              <a:ext cx="5014701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研究思路及研究方法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935237" y="793670"/>
              <a:ext cx="4810825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选题现状及发展过程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28" name="AutoShape 28"/>
            <p:cNvSpPr/>
            <p:nvPr/>
          </p:nvSpPr>
          <p:spPr>
            <a:xfrm flipV="1">
              <a:off x="549161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 flipV="1">
              <a:off x="9706637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V="1">
              <a:off x="15000061" y="656502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 flipV="1">
              <a:off x="2024336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258300"/>
            <a:chOff x="0" y="0"/>
            <a:chExt cx="24384000" cy="123444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0373574"/>
            </a:xfrm>
            <a:prstGeom prst="rect">
              <a:avLst/>
            </a:prstGeom>
            <a:solidFill>
              <a:srgbClr val="016E7F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10373574"/>
              <a:ext cx="24384000" cy="447725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t="60877"/>
            <a:stretch>
              <a:fillRect/>
            </a:stretch>
          </p:blipFill>
          <p:spPr>
            <a:xfrm>
              <a:off x="0" y="10818074"/>
              <a:ext cx="24384000" cy="152632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985090"/>
            <a:ext cx="16230600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sz="7500" spc="1125" dirty="0" err="1">
                <a:solidFill>
                  <a:srgbClr val="FFFFFF"/>
                </a:solidFill>
                <a:latin typeface="思源黑体 Bold" panose="02010600030101010101" charset="-122"/>
                <a:ea typeface="思源黑体-粗体 1 Bold"/>
              </a:rPr>
              <a:t>答辩结束</a:t>
            </a:r>
            <a:r>
              <a:rPr lang="en-US" sz="7500" spc="1125" dirty="0">
                <a:solidFill>
                  <a:srgbClr val="FFFFFF"/>
                </a:solidFill>
                <a:latin typeface="思源黑体 Bold" panose="02010600030101010101" charset="-122"/>
                <a:ea typeface="思源黑体-粗体 1 Bold"/>
              </a:rPr>
              <a:t> </a:t>
            </a:r>
            <a:r>
              <a:rPr lang="en-US" sz="7500" spc="1125" dirty="0" err="1">
                <a:solidFill>
                  <a:srgbClr val="FFFFFF"/>
                </a:solidFill>
                <a:latin typeface="思源黑体 Bold" panose="02010600030101010101" charset="-122"/>
                <a:ea typeface="思源黑体-粗体 1 Bold"/>
              </a:rPr>
              <a:t>谢谢观看</a:t>
            </a:r>
            <a:endParaRPr lang="en-US" sz="7500" spc="1125" dirty="0">
              <a:solidFill>
                <a:srgbClr val="FFFFFF"/>
              </a:solidFill>
              <a:latin typeface="思源黑体 Bold" panose="02010600030101010101" charset="-122"/>
              <a:ea typeface="思源黑体-粗体 1 Bold"/>
            </a:endParaRPr>
          </a:p>
          <a:p>
            <a:pPr algn="ctr">
              <a:lnSpc>
                <a:spcPts val="13500"/>
              </a:lnSpc>
            </a:pPr>
            <a:r>
              <a:rPr lang="en-US" sz="7500" spc="1125" dirty="0" err="1">
                <a:solidFill>
                  <a:srgbClr val="FFFFFF"/>
                </a:solidFill>
                <a:latin typeface="思源黑体 Bold" panose="02010600030101010101" charset="-122"/>
                <a:ea typeface="思源黑体-粗体 1 Bold"/>
              </a:rPr>
              <a:t>恳请各位老师批评指正</a:t>
            </a:r>
            <a:endParaRPr lang="en-US" sz="7500" spc="1125" dirty="0">
              <a:solidFill>
                <a:srgbClr val="FFFFFF"/>
              </a:solidFill>
              <a:latin typeface="思源黑体 Bold" panose="02010600030101010101" charset="-122"/>
              <a:ea typeface="思源黑体-粗体 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86463" y="9015095"/>
            <a:ext cx="276721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答辩人：XXX</a:t>
            </a:r>
            <a:r>
              <a:rPr lang="en-US" sz="2600" dirty="0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86179" y="9015095"/>
            <a:ext cx="311535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指导老师：XXX</a:t>
            </a:r>
            <a:r>
              <a:rPr lang="en-US" sz="2600" dirty="0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 </a:t>
            </a:r>
            <a:r>
              <a:rPr lang="en-US" sz="2600" dirty="0">
                <a:solidFill>
                  <a:srgbClr val="037479"/>
                </a:solidFill>
                <a:latin typeface="思源黑体 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635043" y="-2162935"/>
            <a:ext cx="15270086" cy="19471808"/>
            <a:chOff x="0" y="0"/>
            <a:chExt cx="20360115" cy="2596241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5462"/>
            <a:stretch>
              <a:fillRect/>
            </a:stretch>
          </p:blipFill>
          <p:spPr>
            <a:xfrm rot="-2700000">
              <a:off x="1500825" y="17619349"/>
              <a:ext cx="21783810" cy="751355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8100000">
              <a:off x="2937028" y="2937028"/>
              <a:ext cx="14181227" cy="1418122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6835" y="0"/>
                    </a:moveTo>
                    <a:lnTo>
                      <a:pt x="765965" y="0"/>
                    </a:lnTo>
                    <a:cubicBezTo>
                      <a:pt x="778386" y="0"/>
                      <a:pt x="790299" y="4934"/>
                      <a:pt x="799082" y="13718"/>
                    </a:cubicBezTo>
                    <a:cubicBezTo>
                      <a:pt x="807866" y="22501"/>
                      <a:pt x="812800" y="34414"/>
                      <a:pt x="812800" y="46835"/>
                    </a:cubicBezTo>
                    <a:lnTo>
                      <a:pt x="812800" y="765965"/>
                    </a:lnTo>
                    <a:cubicBezTo>
                      <a:pt x="812800" y="778386"/>
                      <a:pt x="807866" y="790299"/>
                      <a:pt x="799082" y="799082"/>
                    </a:cubicBezTo>
                    <a:cubicBezTo>
                      <a:pt x="790299" y="807866"/>
                      <a:pt x="778386" y="812800"/>
                      <a:pt x="765965" y="812800"/>
                    </a:cubicBezTo>
                    <a:lnTo>
                      <a:pt x="46835" y="812800"/>
                    </a:lnTo>
                    <a:cubicBezTo>
                      <a:pt x="34414" y="812800"/>
                      <a:pt x="22501" y="807866"/>
                      <a:pt x="13718" y="799082"/>
                    </a:cubicBezTo>
                    <a:cubicBezTo>
                      <a:pt x="4934" y="790299"/>
                      <a:pt x="0" y="778386"/>
                      <a:pt x="0" y="765965"/>
                    </a:cubicBezTo>
                    <a:lnTo>
                      <a:pt x="0" y="46835"/>
                    </a:lnTo>
                    <a:cubicBezTo>
                      <a:pt x="0" y="34414"/>
                      <a:pt x="4934" y="22501"/>
                      <a:pt x="13718" y="13718"/>
                    </a:cubicBezTo>
                    <a:cubicBezTo>
                      <a:pt x="22501" y="4934"/>
                      <a:pt x="34414" y="0"/>
                      <a:pt x="46835" y="0"/>
                    </a:cubicBezTo>
                    <a:close/>
                  </a:path>
                </a:pathLst>
              </a:custGeom>
              <a:solidFill>
                <a:srgbClr val="016E7F"/>
              </a:solidFill>
              <a:ln>
                <a:noFill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2191121" y="3748634"/>
            <a:ext cx="1968879" cy="2301872"/>
            <a:chOff x="0" y="0"/>
            <a:chExt cx="2625172" cy="3069163"/>
          </a:xfrm>
        </p:grpSpPr>
        <p:sp>
          <p:nvSpPr>
            <p:cNvPr id="8" name="TextBox 8"/>
            <p:cNvSpPr txBox="1"/>
            <p:nvPr/>
          </p:nvSpPr>
          <p:spPr>
            <a:xfrm>
              <a:off x="0" y="-142875"/>
              <a:ext cx="1312586" cy="1677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87"/>
                </a:lnSpc>
                <a:spcBef>
                  <a:spcPct val="0"/>
                </a:spcBef>
              </a:pPr>
              <a:r>
                <a:rPr lang="en-US" sz="7562" spc="189" dirty="0">
                  <a:solidFill>
                    <a:srgbClr val="FFFFFF"/>
                  </a:solidFill>
                  <a:latin typeface="思源黑体 Bold" panose="02010600030101010101" charset="-122"/>
                  <a:ea typeface="思源黑体-粗体 1 Bold"/>
                </a:rPr>
                <a:t>目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12586" y="1391707"/>
              <a:ext cx="1312586" cy="1677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87"/>
                </a:lnSpc>
                <a:spcBef>
                  <a:spcPct val="0"/>
                </a:spcBef>
              </a:pPr>
              <a:r>
                <a:rPr lang="en-US" sz="7562" spc="189" dirty="0">
                  <a:solidFill>
                    <a:srgbClr val="FFFFFF"/>
                  </a:solidFill>
                  <a:latin typeface="思源黑体 Bold" panose="02010600030101010101" charset="-122"/>
                  <a:ea typeface="思源黑体-粗体 1 Bold"/>
                </a:rPr>
                <a:t>录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68354" y="4839219"/>
            <a:ext cx="897682" cy="4456348"/>
          </a:xfrm>
          <a:prstGeom prst="rect">
            <a:avLst/>
          </a:prstGeom>
        </p:spPr>
        <p:txBody>
          <a:bodyPr vert="eaVert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4F4F4">
                    <a:alpha val="31765"/>
                  </a:srgb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666054" y="2193168"/>
            <a:ext cx="6878746" cy="6145404"/>
            <a:chOff x="0" y="-41275"/>
            <a:chExt cx="9171661" cy="8193872"/>
          </a:xfrm>
        </p:grpSpPr>
        <p:sp>
          <p:nvSpPr>
            <p:cNvPr id="12" name="TextBox 12"/>
            <p:cNvSpPr txBox="1"/>
            <p:nvPr/>
          </p:nvSpPr>
          <p:spPr>
            <a:xfrm>
              <a:off x="2781600" y="70204"/>
              <a:ext cx="5170861" cy="8758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 Bold"/>
                </a:rPr>
                <a:t>选题背景及意义</a:t>
              </a:r>
              <a:endParaRPr lang="en-US" sz="3999" dirty="0">
                <a:solidFill>
                  <a:srgbClr val="016E7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781600" y="7271244"/>
              <a:ext cx="4967661" cy="8813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 Bold"/>
                </a:rPr>
                <a:t>解决方案及总结</a:t>
              </a:r>
              <a:endParaRPr lang="en-US" sz="4000" dirty="0">
                <a:solidFill>
                  <a:srgbClr val="016E7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781600" y="4866711"/>
              <a:ext cx="6288461" cy="8813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 Bold"/>
                </a:rPr>
                <a:t>研究思路及研究方法</a:t>
              </a:r>
              <a:endParaRPr lang="en-US" sz="4000" dirty="0">
                <a:solidFill>
                  <a:srgbClr val="016E7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781600" y="2463694"/>
              <a:ext cx="6390061" cy="8813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 Bold"/>
                </a:rPr>
                <a:t>选题现状及发展过程</a:t>
              </a:r>
              <a:endParaRPr lang="en-US" sz="4000" dirty="0">
                <a:solidFill>
                  <a:srgbClr val="016E7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1205090" cy="120509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95250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71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42592" y="-41275"/>
              <a:ext cx="519906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spc="125">
                  <a:solidFill>
                    <a:srgbClr val="FFFFFF"/>
                  </a:solidFill>
                  <a:latin typeface="思源黑体-粗体 1 Bold"/>
                </a:rPr>
                <a:t>1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34716" y="2339516"/>
              <a:ext cx="1205090" cy="120509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95250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71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77308" y="2298241"/>
              <a:ext cx="519906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spc="125">
                  <a:solidFill>
                    <a:srgbClr val="FFFFFF"/>
                  </a:solidFill>
                  <a:latin typeface="思源黑体-粗体 1 Bold"/>
                </a:rPr>
                <a:t>2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34716" y="4742532"/>
              <a:ext cx="1205090" cy="120509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95250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71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77308" y="4701257"/>
              <a:ext cx="519906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spc="125">
                  <a:solidFill>
                    <a:srgbClr val="FFFFFF"/>
                  </a:solidFill>
                  <a:latin typeface="思源黑体-粗体 1 Bold"/>
                </a:rPr>
                <a:t>3</a:t>
              </a: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0" y="6946687"/>
              <a:ext cx="1205090" cy="120509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95250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71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342592" y="6905412"/>
              <a:ext cx="519906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spc="125">
                  <a:solidFill>
                    <a:srgbClr val="FFFFFF"/>
                  </a:solidFill>
                  <a:latin typeface="思源黑体-粗体 1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6E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409"/>
          <a:stretch>
            <a:fillRect/>
          </a:stretch>
        </p:blipFill>
        <p:spPr>
          <a:xfrm>
            <a:off x="2419856" y="1838291"/>
            <a:ext cx="13448288" cy="74200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46917" y="2680809"/>
            <a:ext cx="2079907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9"/>
              </a:lnSpc>
              <a:spcBef>
                <a:spcPct val="0"/>
              </a:spcBef>
            </a:pPr>
            <a:r>
              <a:rPr lang="en-US" sz="11940" spc="143" dirty="0">
                <a:solidFill>
                  <a:schemeClr val="bg1"/>
                </a:solidFill>
                <a:latin typeface="Alimama DongFangDaKai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42882" y="4532295"/>
            <a:ext cx="9571542" cy="162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0"/>
              </a:lnSpc>
            </a:pPr>
            <a:r>
              <a:rPr lang="en-US" sz="9000" spc="666" dirty="0" err="1">
                <a:solidFill>
                  <a:srgbClr val="F4F4F4"/>
                </a:solidFill>
                <a:latin typeface="思源黑体 Bold" panose="02010600030101010101" charset="-122"/>
                <a:ea typeface="思源黑体-粗体 2 Bold"/>
              </a:rPr>
              <a:t>选题背景及意义</a:t>
            </a:r>
            <a:endParaRPr lang="en-US" sz="9000" spc="666" dirty="0">
              <a:solidFill>
                <a:srgbClr val="F4F4F4"/>
              </a:solidFill>
              <a:latin typeface="思源黑体 Bold" panose="02010600030101010101" charset="-122"/>
              <a:ea typeface="思源黑体-粗体 2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80458" y="7105203"/>
            <a:ext cx="1372732" cy="13635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1835" y="0"/>
            <a:ext cx="19651669" cy="2264021"/>
            <a:chOff x="0" y="0"/>
            <a:chExt cx="26202226" cy="301869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5810"/>
            <a:stretch>
              <a:fillRect/>
            </a:stretch>
          </p:blipFill>
          <p:spPr>
            <a:xfrm>
              <a:off x="0" y="2184240"/>
              <a:ext cx="26202226" cy="834455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>
              <a:off x="909113" y="0"/>
              <a:ext cx="24384000" cy="2235040"/>
              <a:chOff x="0" y="0"/>
              <a:chExt cx="4816593" cy="44148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16592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4148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7" name="AutoShape 7"/>
            <p:cNvSpPr/>
            <p:nvPr/>
          </p:nvSpPr>
          <p:spPr>
            <a:xfrm flipV="1">
              <a:off x="18140340" y="595053"/>
              <a:ext cx="0" cy="949845"/>
            </a:xfrm>
            <a:prstGeom prst="line">
              <a:avLst/>
            </a:prstGeom>
            <a:ln w="254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5239705" y="0"/>
              <a:ext cx="4630496" cy="2235040"/>
              <a:chOff x="0" y="0"/>
              <a:chExt cx="914666" cy="44148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14666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914666" h="441489">
                    <a:moveTo>
                      <a:pt x="0" y="0"/>
                    </a:moveTo>
                    <a:lnTo>
                      <a:pt x="914666" y="0"/>
                    </a:lnTo>
                    <a:lnTo>
                      <a:pt x="914666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53713" y="222407"/>
              <a:ext cx="1830309" cy="1818035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5758313" y="793669"/>
              <a:ext cx="3688995" cy="57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b="1" spc="499" dirty="0" err="1">
                  <a:solidFill>
                    <a:srgbClr val="FFFFFF"/>
                  </a:solidFill>
                  <a:latin typeface="思源黑体 Bold" panose="02010600030101010101" charset="-122"/>
                  <a:ea typeface="思源黑体 Bold"/>
                </a:rPr>
                <a:t>选题背景及意义</a:t>
              </a:r>
              <a:endParaRPr lang="en-US" sz="2499" b="1" spc="499" dirty="0">
                <a:solidFill>
                  <a:srgbClr val="FFFFF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0502694" y="793669"/>
              <a:ext cx="3723619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解决方案及总结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177861" y="800099"/>
              <a:ext cx="5014701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研究思路及研究方法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935237" y="793670"/>
              <a:ext cx="4810825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选题现状及发展过程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549161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flipV="1">
              <a:off x="9706637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15000061" y="64902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2024336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8881966" y="3520362"/>
            <a:ext cx="1077409" cy="107740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16E7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思源黑体 Bold" panose="02010600030101010101" charset="-122"/>
              </a:endParaRP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33049" y="3830144"/>
            <a:ext cx="391728" cy="457845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8881966" y="5821571"/>
            <a:ext cx="1077409" cy="107740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16E7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思源黑体 Bold" panose="02010600030101010101" charset="-122"/>
              </a:endParaRP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41291" y="6145726"/>
            <a:ext cx="375244" cy="4291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8881966" y="8122781"/>
            <a:ext cx="1077409" cy="107740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16E7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>
                <a:latin typeface="思源黑体 Bold" panose="02010600030101010101" charset="-122"/>
              </a:endParaRP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82146" y="8484756"/>
            <a:ext cx="477049" cy="353459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2435147"/>
            <a:ext cx="448352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altLang="zh-CN" sz="6399" spc="159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请输入标题</a:t>
            </a:r>
            <a:endParaRPr lang="en-US" sz="6399" spc="159" dirty="0">
              <a:solidFill>
                <a:srgbClr val="016E7F"/>
              </a:solidFill>
              <a:latin typeface="思源黑体 Bold" panose="02010600030101010101" charset="-122"/>
              <a:ea typeface="思源黑体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325279" y="4052617"/>
            <a:ext cx="6133921" cy="69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44" dirty="0" err="1">
                <a:solidFill>
                  <a:srgbClr val="494949"/>
                </a:solidFill>
                <a:latin typeface="思源黑体 Bold" panose="02010600030101010101" charset="-122"/>
                <a:ea typeface="思源黑体"/>
              </a:rPr>
              <a:t>演示文稿是实用的工具，如果您想在演示文稿中展现内容，可以选择多种方式</a:t>
            </a:r>
            <a:r>
              <a:rPr lang="en-US" sz="1800" spc="44" dirty="0">
                <a:solidFill>
                  <a:srgbClr val="494949"/>
                </a:solidFill>
                <a:latin typeface="思源黑体 Bold" panose="02010600030101010101" charset="-122"/>
                <a:ea typeface="思源黑体"/>
              </a:rPr>
              <a:t>。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44329" y="3577187"/>
            <a:ext cx="337967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spc="64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请输入内容</a:t>
            </a:r>
            <a:endParaRPr lang="en-US" sz="2599" spc="64" dirty="0">
              <a:solidFill>
                <a:srgbClr val="037479"/>
              </a:solidFill>
              <a:latin typeface="思源黑体 Bold" panose="02010600030101010101" charset="-122"/>
              <a:ea typeface="思源黑体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325279" y="6249376"/>
            <a:ext cx="6133921" cy="69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spc="44" dirty="0" err="1">
                <a:solidFill>
                  <a:srgbClr val="494949"/>
                </a:solidFill>
                <a:latin typeface="思源黑体 Bold" panose="02010600030101010101" charset="-122"/>
                <a:ea typeface="思源黑体-粗体 1"/>
              </a:rPr>
              <a:t>演示文稿是实用的工具，如果您想在演示文稿中展现内容，可以选择多种方式</a:t>
            </a:r>
            <a:r>
              <a:rPr lang="en-US" sz="1800" spc="44" dirty="0">
                <a:solidFill>
                  <a:srgbClr val="494949"/>
                </a:solidFill>
                <a:latin typeface="思源黑体 Bold" panose="02010600030101010101" charset="-122"/>
                <a:ea typeface="思源黑体-粗体 1"/>
              </a:rPr>
              <a:t>。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344329" y="5773946"/>
            <a:ext cx="3379677" cy="42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altLang="zh-CN" sz="2599" spc="64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请输入内容</a:t>
            </a:r>
            <a:endParaRPr lang="en-US" altLang="zh-CN" sz="2599" spc="64" dirty="0">
              <a:solidFill>
                <a:srgbClr val="037479"/>
              </a:solidFill>
              <a:latin typeface="思源黑体 Bold" panose="02010600030101010101" charset="-122"/>
              <a:ea typeface="思源黑体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325279" y="8550585"/>
            <a:ext cx="6133921" cy="699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 spc="44" dirty="0" err="1">
                <a:solidFill>
                  <a:srgbClr val="494949"/>
                </a:solidFill>
                <a:latin typeface="思源黑体 Bold" panose="02010600030101010101" charset="-122"/>
                <a:ea typeface="思源黑体-粗体 1"/>
              </a:rPr>
              <a:t>演示文稿是实用的工具，如果您想在演示文稿中展现内容，可以选择多种方式</a:t>
            </a:r>
            <a:r>
              <a:rPr lang="en-US" sz="1800" spc="44" dirty="0">
                <a:solidFill>
                  <a:srgbClr val="494949"/>
                </a:solidFill>
                <a:latin typeface="思源黑体 Bold" panose="02010600030101010101" charset="-122"/>
                <a:ea typeface="思源黑体-粗体 1"/>
              </a:rPr>
              <a:t>。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344329" y="8075156"/>
            <a:ext cx="337967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altLang="zh-CN" sz="2599" spc="64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请输入内容</a:t>
            </a:r>
            <a:endParaRPr lang="en-US" altLang="zh-CN" sz="2599" spc="64" dirty="0">
              <a:solidFill>
                <a:srgbClr val="037479"/>
              </a:solidFill>
              <a:latin typeface="思源黑体 Bold" panose="02010600030101010101" charset="-122"/>
              <a:ea typeface="思源黑体 Bold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1028700" y="3800692"/>
            <a:ext cx="1650453" cy="0"/>
          </a:xfrm>
          <a:prstGeom prst="line">
            <a:avLst/>
          </a:prstGeom>
          <a:ln w="38100" cap="flat">
            <a:solidFill>
              <a:srgbClr val="016E7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6" name="图片 45" descr="拱门形的建筑&#10;&#10;描述已自动生成">
            <a:extLst>
              <a:ext uri="{FF2B5EF4-FFF2-40B4-BE49-F238E27FC236}">
                <a16:creationId xmlns:a16="http://schemas.microsoft.com/office/drawing/2014/main" id="{95BF268B-9810-4903-95EF-FA444C3F03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r="2403"/>
          <a:stretch/>
        </p:blipFill>
        <p:spPr>
          <a:xfrm>
            <a:off x="933450" y="4597771"/>
            <a:ext cx="6097814" cy="4204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06182" y="4419817"/>
            <a:ext cx="6360748" cy="2490309"/>
            <a:chOff x="0" y="0"/>
            <a:chExt cx="8480998" cy="3320412"/>
          </a:xfrm>
        </p:grpSpPr>
        <p:grpSp>
          <p:nvGrpSpPr>
            <p:cNvPr id="3" name="Group 3"/>
            <p:cNvGrpSpPr/>
            <p:nvPr/>
          </p:nvGrpSpPr>
          <p:grpSpPr>
            <a:xfrm>
              <a:off x="240525" y="240525"/>
              <a:ext cx="8240473" cy="3079887"/>
              <a:chOff x="0" y="0"/>
              <a:chExt cx="10442578" cy="390292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42576" cy="3902964"/>
              </a:xfrm>
              <a:custGeom>
                <a:avLst/>
                <a:gdLst/>
                <a:ahLst/>
                <a:cxnLst/>
                <a:rect l="l" t="t" r="r" b="b"/>
                <a:pathLst>
                  <a:path w="10442576" h="3902964">
                    <a:moveTo>
                      <a:pt x="0" y="650494"/>
                    </a:moveTo>
                    <a:cubicBezTo>
                      <a:pt x="0" y="291211"/>
                      <a:pt x="291211" y="0"/>
                      <a:pt x="650494" y="0"/>
                    </a:cubicBezTo>
                    <a:lnTo>
                      <a:pt x="9792081" y="0"/>
                    </a:lnTo>
                    <a:cubicBezTo>
                      <a:pt x="10151364" y="0"/>
                      <a:pt x="10442576" y="291211"/>
                      <a:pt x="10442576" y="650494"/>
                    </a:cubicBezTo>
                    <a:lnTo>
                      <a:pt x="10442576" y="3252470"/>
                    </a:lnTo>
                    <a:cubicBezTo>
                      <a:pt x="10442576" y="3611753"/>
                      <a:pt x="10151364" y="3902964"/>
                      <a:pt x="9792081" y="3902964"/>
                    </a:cubicBezTo>
                    <a:lnTo>
                      <a:pt x="650494" y="3902964"/>
                    </a:lnTo>
                    <a:cubicBezTo>
                      <a:pt x="291211" y="3902964"/>
                      <a:pt x="0" y="3611626"/>
                      <a:pt x="0" y="325247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8240473" cy="3079887"/>
              <a:chOff x="0" y="0"/>
              <a:chExt cx="10442578" cy="390292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442576" cy="3902964"/>
              </a:xfrm>
              <a:custGeom>
                <a:avLst/>
                <a:gdLst/>
                <a:ahLst/>
                <a:cxnLst/>
                <a:rect l="l" t="t" r="r" b="b"/>
                <a:pathLst>
                  <a:path w="10442576" h="3902964">
                    <a:moveTo>
                      <a:pt x="0" y="650494"/>
                    </a:moveTo>
                    <a:cubicBezTo>
                      <a:pt x="0" y="291211"/>
                      <a:pt x="291211" y="0"/>
                      <a:pt x="650494" y="0"/>
                    </a:cubicBezTo>
                    <a:lnTo>
                      <a:pt x="9792081" y="0"/>
                    </a:lnTo>
                    <a:cubicBezTo>
                      <a:pt x="10151364" y="0"/>
                      <a:pt x="10442576" y="291211"/>
                      <a:pt x="10442576" y="650494"/>
                    </a:cubicBezTo>
                    <a:lnTo>
                      <a:pt x="10442576" y="3252470"/>
                    </a:lnTo>
                    <a:cubicBezTo>
                      <a:pt x="10442576" y="3611753"/>
                      <a:pt x="10151364" y="3902964"/>
                      <a:pt x="9792081" y="3902964"/>
                    </a:cubicBezTo>
                    <a:lnTo>
                      <a:pt x="650494" y="3902964"/>
                    </a:lnTo>
                    <a:cubicBezTo>
                      <a:pt x="291211" y="3902964"/>
                      <a:pt x="0" y="3611626"/>
                      <a:pt x="0" y="3252470"/>
                    </a:cubicBezTo>
                    <a:close/>
                  </a:path>
                </a:pathLst>
              </a:custGeom>
              <a:solidFill>
                <a:srgbClr val="016E7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29766" y="882607"/>
              <a:ext cx="1704505" cy="72156"/>
              <a:chOff x="0" y="0"/>
              <a:chExt cx="2160000" cy="9143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6001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16001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114296" y="91440"/>
                    </a:lnTo>
                    <a:cubicBezTo>
                      <a:pt x="2139569" y="91440"/>
                      <a:pt x="2160016" y="70993"/>
                      <a:pt x="2160016" y="45720"/>
                    </a:cubicBezTo>
                    <a:cubicBezTo>
                      <a:pt x="2160016" y="20447"/>
                      <a:pt x="2139569" y="0"/>
                      <a:pt x="211429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131327" y="876693"/>
              <a:ext cx="227267" cy="72156"/>
              <a:chOff x="0" y="0"/>
              <a:chExt cx="288000" cy="9143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803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42316" y="91440"/>
                    </a:lnTo>
                    <a:cubicBezTo>
                      <a:pt x="267589" y="91440"/>
                      <a:pt x="288036" y="70993"/>
                      <a:pt x="288036" y="45720"/>
                    </a:cubicBezTo>
                    <a:cubicBezTo>
                      <a:pt x="288036" y="20447"/>
                      <a:pt x="267589" y="0"/>
                      <a:pt x="24231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2500502" y="876693"/>
              <a:ext cx="227267" cy="72156"/>
              <a:chOff x="0" y="0"/>
              <a:chExt cx="288000" cy="914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803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42316" y="91440"/>
                    </a:lnTo>
                    <a:cubicBezTo>
                      <a:pt x="267589" y="91440"/>
                      <a:pt x="288036" y="70993"/>
                      <a:pt x="288036" y="45720"/>
                    </a:cubicBezTo>
                    <a:cubicBezTo>
                      <a:pt x="288036" y="20447"/>
                      <a:pt x="267589" y="0"/>
                      <a:pt x="24231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72057" y="1173268"/>
              <a:ext cx="7779277" cy="1192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8"/>
                </a:lnSpc>
              </a:pPr>
              <a:r>
                <a:rPr lang="en-US" sz="1578" dirty="0">
                  <a:solidFill>
                    <a:srgbClr val="F2F2F2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2057" y="315265"/>
              <a:ext cx="8068416" cy="400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67"/>
                </a:lnSpc>
                <a:spcBef>
                  <a:spcPct val="0"/>
                </a:spcBef>
              </a:pPr>
              <a:r>
                <a:rPr lang="en-US" sz="1972" dirty="0" err="1">
                  <a:solidFill>
                    <a:srgbClr val="F2F2F2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1972" dirty="0">
                <a:solidFill>
                  <a:srgbClr val="F2F2F2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06182" y="7298799"/>
            <a:ext cx="6360748" cy="2490309"/>
            <a:chOff x="0" y="0"/>
            <a:chExt cx="8480998" cy="3320412"/>
          </a:xfrm>
        </p:grpSpPr>
        <p:grpSp>
          <p:nvGrpSpPr>
            <p:cNvPr id="16" name="Group 16"/>
            <p:cNvGrpSpPr/>
            <p:nvPr/>
          </p:nvGrpSpPr>
          <p:grpSpPr>
            <a:xfrm>
              <a:off x="240525" y="240525"/>
              <a:ext cx="8240473" cy="3079887"/>
              <a:chOff x="0" y="0"/>
              <a:chExt cx="10442578" cy="390292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442576" cy="3902964"/>
              </a:xfrm>
              <a:custGeom>
                <a:avLst/>
                <a:gdLst/>
                <a:ahLst/>
                <a:cxnLst/>
                <a:rect l="l" t="t" r="r" b="b"/>
                <a:pathLst>
                  <a:path w="10442576" h="3902964">
                    <a:moveTo>
                      <a:pt x="0" y="650494"/>
                    </a:moveTo>
                    <a:cubicBezTo>
                      <a:pt x="0" y="291211"/>
                      <a:pt x="291211" y="0"/>
                      <a:pt x="650494" y="0"/>
                    </a:cubicBezTo>
                    <a:lnTo>
                      <a:pt x="9792081" y="0"/>
                    </a:lnTo>
                    <a:cubicBezTo>
                      <a:pt x="10151364" y="0"/>
                      <a:pt x="10442576" y="291211"/>
                      <a:pt x="10442576" y="650494"/>
                    </a:cubicBezTo>
                    <a:lnTo>
                      <a:pt x="10442576" y="3252470"/>
                    </a:lnTo>
                    <a:cubicBezTo>
                      <a:pt x="10442576" y="3611753"/>
                      <a:pt x="10151364" y="3902964"/>
                      <a:pt x="9792081" y="3902964"/>
                    </a:cubicBezTo>
                    <a:lnTo>
                      <a:pt x="650494" y="3902964"/>
                    </a:lnTo>
                    <a:cubicBezTo>
                      <a:pt x="291211" y="3902964"/>
                      <a:pt x="0" y="3611626"/>
                      <a:pt x="0" y="325247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8240473" cy="3079887"/>
              <a:chOff x="0" y="0"/>
              <a:chExt cx="10442578" cy="390292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442576" cy="3902964"/>
              </a:xfrm>
              <a:custGeom>
                <a:avLst/>
                <a:gdLst/>
                <a:ahLst/>
                <a:cxnLst/>
                <a:rect l="l" t="t" r="r" b="b"/>
                <a:pathLst>
                  <a:path w="10442576" h="3902964">
                    <a:moveTo>
                      <a:pt x="0" y="650494"/>
                    </a:moveTo>
                    <a:cubicBezTo>
                      <a:pt x="0" y="291211"/>
                      <a:pt x="291211" y="0"/>
                      <a:pt x="650494" y="0"/>
                    </a:cubicBezTo>
                    <a:lnTo>
                      <a:pt x="9792081" y="0"/>
                    </a:lnTo>
                    <a:cubicBezTo>
                      <a:pt x="10151364" y="0"/>
                      <a:pt x="10442576" y="291211"/>
                      <a:pt x="10442576" y="650494"/>
                    </a:cubicBezTo>
                    <a:lnTo>
                      <a:pt x="10442576" y="3252470"/>
                    </a:lnTo>
                    <a:cubicBezTo>
                      <a:pt x="10442576" y="3611753"/>
                      <a:pt x="10151364" y="3902964"/>
                      <a:pt x="9792081" y="3902964"/>
                    </a:cubicBezTo>
                    <a:lnTo>
                      <a:pt x="650494" y="3902964"/>
                    </a:lnTo>
                    <a:cubicBezTo>
                      <a:pt x="291211" y="3902964"/>
                      <a:pt x="0" y="3611626"/>
                      <a:pt x="0" y="3252470"/>
                    </a:cubicBezTo>
                    <a:close/>
                  </a:path>
                </a:pathLst>
              </a:custGeom>
              <a:solidFill>
                <a:srgbClr val="016E7F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346737" y="847102"/>
              <a:ext cx="1704505" cy="72156"/>
              <a:chOff x="0" y="0"/>
              <a:chExt cx="2160000" cy="9143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16001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16001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114296" y="91440"/>
                    </a:lnTo>
                    <a:cubicBezTo>
                      <a:pt x="2139569" y="91440"/>
                      <a:pt x="2160016" y="70993"/>
                      <a:pt x="2160016" y="45720"/>
                    </a:cubicBezTo>
                    <a:cubicBezTo>
                      <a:pt x="2160016" y="20447"/>
                      <a:pt x="2139569" y="0"/>
                      <a:pt x="211429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2248298" y="841189"/>
              <a:ext cx="227267" cy="72156"/>
              <a:chOff x="0" y="0"/>
              <a:chExt cx="288000" cy="9143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8803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42316" y="91440"/>
                    </a:lnTo>
                    <a:cubicBezTo>
                      <a:pt x="267589" y="91440"/>
                      <a:pt x="288036" y="70993"/>
                      <a:pt x="288036" y="45720"/>
                    </a:cubicBezTo>
                    <a:cubicBezTo>
                      <a:pt x="288036" y="20447"/>
                      <a:pt x="267589" y="0"/>
                      <a:pt x="24231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2617474" y="841189"/>
              <a:ext cx="227267" cy="72156"/>
              <a:chOff x="0" y="0"/>
              <a:chExt cx="288000" cy="9143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8803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42316" y="91440"/>
                    </a:lnTo>
                    <a:cubicBezTo>
                      <a:pt x="267589" y="91440"/>
                      <a:pt x="288036" y="70993"/>
                      <a:pt x="288036" y="45720"/>
                    </a:cubicBezTo>
                    <a:cubicBezTo>
                      <a:pt x="288036" y="20447"/>
                      <a:pt x="267589" y="0"/>
                      <a:pt x="24231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56792" y="1165153"/>
              <a:ext cx="7887473" cy="1192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8"/>
                </a:lnSpc>
              </a:pPr>
              <a:r>
                <a:rPr lang="en-US" sz="1578" dirty="0">
                  <a:solidFill>
                    <a:srgbClr val="F2F2F2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56792" y="289620"/>
              <a:ext cx="3742129" cy="490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0"/>
                </a:lnSpc>
              </a:pPr>
              <a:r>
                <a:rPr lang="en-US" sz="2367" dirty="0" err="1">
                  <a:solidFill>
                    <a:srgbClr val="FFFFFF"/>
                  </a:solidFill>
                  <a:latin typeface="思源黑体 Bold" panose="02010600030101010101" charset="-122"/>
                  <a:ea typeface="Arimo Bold"/>
                </a:rPr>
                <a:t>请输入内容</a:t>
              </a:r>
              <a:endParaRPr lang="en-US" sz="2367" dirty="0">
                <a:solidFill>
                  <a:srgbClr val="FFFFFF"/>
                </a:solidFill>
                <a:latin typeface="思源黑体 Bold" panose="02010600030101010101" charset="-122"/>
                <a:ea typeface="Arimo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752572" y="4419817"/>
            <a:ext cx="6360748" cy="2490309"/>
            <a:chOff x="0" y="0"/>
            <a:chExt cx="8480998" cy="3320412"/>
          </a:xfrm>
        </p:grpSpPr>
        <p:grpSp>
          <p:nvGrpSpPr>
            <p:cNvPr id="29" name="Group 29"/>
            <p:cNvGrpSpPr/>
            <p:nvPr/>
          </p:nvGrpSpPr>
          <p:grpSpPr>
            <a:xfrm>
              <a:off x="240525" y="240525"/>
              <a:ext cx="8240473" cy="3079887"/>
              <a:chOff x="0" y="0"/>
              <a:chExt cx="10442578" cy="390292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0442576" cy="3902964"/>
              </a:xfrm>
              <a:custGeom>
                <a:avLst/>
                <a:gdLst/>
                <a:ahLst/>
                <a:cxnLst/>
                <a:rect l="l" t="t" r="r" b="b"/>
                <a:pathLst>
                  <a:path w="10442576" h="3902964">
                    <a:moveTo>
                      <a:pt x="0" y="650494"/>
                    </a:moveTo>
                    <a:cubicBezTo>
                      <a:pt x="0" y="291211"/>
                      <a:pt x="291211" y="0"/>
                      <a:pt x="650494" y="0"/>
                    </a:cubicBezTo>
                    <a:lnTo>
                      <a:pt x="9792081" y="0"/>
                    </a:lnTo>
                    <a:cubicBezTo>
                      <a:pt x="10151364" y="0"/>
                      <a:pt x="10442576" y="291211"/>
                      <a:pt x="10442576" y="650494"/>
                    </a:cubicBezTo>
                    <a:lnTo>
                      <a:pt x="10442576" y="3252470"/>
                    </a:lnTo>
                    <a:cubicBezTo>
                      <a:pt x="10442576" y="3611753"/>
                      <a:pt x="10151364" y="3902964"/>
                      <a:pt x="9792081" y="3902964"/>
                    </a:cubicBezTo>
                    <a:lnTo>
                      <a:pt x="650494" y="3902964"/>
                    </a:lnTo>
                    <a:cubicBezTo>
                      <a:pt x="291211" y="3902964"/>
                      <a:pt x="0" y="3611626"/>
                      <a:pt x="0" y="325247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0" y="0"/>
              <a:ext cx="8240473" cy="3079887"/>
              <a:chOff x="0" y="0"/>
              <a:chExt cx="10442578" cy="390292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0442576" cy="3902964"/>
              </a:xfrm>
              <a:custGeom>
                <a:avLst/>
                <a:gdLst/>
                <a:ahLst/>
                <a:cxnLst/>
                <a:rect l="l" t="t" r="r" b="b"/>
                <a:pathLst>
                  <a:path w="10442576" h="3902964">
                    <a:moveTo>
                      <a:pt x="0" y="650494"/>
                    </a:moveTo>
                    <a:cubicBezTo>
                      <a:pt x="0" y="291211"/>
                      <a:pt x="291211" y="0"/>
                      <a:pt x="650494" y="0"/>
                    </a:cubicBezTo>
                    <a:lnTo>
                      <a:pt x="9792081" y="0"/>
                    </a:lnTo>
                    <a:cubicBezTo>
                      <a:pt x="10151364" y="0"/>
                      <a:pt x="10442576" y="291211"/>
                      <a:pt x="10442576" y="650494"/>
                    </a:cubicBezTo>
                    <a:lnTo>
                      <a:pt x="10442576" y="3252470"/>
                    </a:lnTo>
                    <a:cubicBezTo>
                      <a:pt x="10442576" y="3611753"/>
                      <a:pt x="10151364" y="3902964"/>
                      <a:pt x="9792081" y="3902964"/>
                    </a:cubicBezTo>
                    <a:lnTo>
                      <a:pt x="650494" y="3902964"/>
                    </a:lnTo>
                    <a:cubicBezTo>
                      <a:pt x="291211" y="3902964"/>
                      <a:pt x="0" y="3611626"/>
                      <a:pt x="0" y="3252470"/>
                    </a:cubicBezTo>
                    <a:close/>
                  </a:path>
                </a:pathLst>
              </a:custGeom>
              <a:solidFill>
                <a:srgbClr val="016E7F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333890" y="882607"/>
              <a:ext cx="1704505" cy="72156"/>
              <a:chOff x="0" y="0"/>
              <a:chExt cx="2160000" cy="9143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16001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16001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114296" y="91440"/>
                    </a:lnTo>
                    <a:cubicBezTo>
                      <a:pt x="2139569" y="91440"/>
                      <a:pt x="2160016" y="70993"/>
                      <a:pt x="2160016" y="45720"/>
                    </a:cubicBezTo>
                    <a:cubicBezTo>
                      <a:pt x="2160016" y="20447"/>
                      <a:pt x="2139569" y="0"/>
                      <a:pt x="211429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2235451" y="876693"/>
              <a:ext cx="227267" cy="72156"/>
              <a:chOff x="0" y="0"/>
              <a:chExt cx="288000" cy="9143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8803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42316" y="91440"/>
                    </a:lnTo>
                    <a:cubicBezTo>
                      <a:pt x="267589" y="91440"/>
                      <a:pt x="288036" y="70993"/>
                      <a:pt x="288036" y="45720"/>
                    </a:cubicBezTo>
                    <a:cubicBezTo>
                      <a:pt x="288036" y="20447"/>
                      <a:pt x="267589" y="0"/>
                      <a:pt x="24231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2604627" y="876693"/>
              <a:ext cx="227267" cy="72156"/>
              <a:chOff x="0" y="0"/>
              <a:chExt cx="288000" cy="91438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8803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42316" y="91440"/>
                    </a:lnTo>
                    <a:cubicBezTo>
                      <a:pt x="267589" y="91440"/>
                      <a:pt x="288036" y="70993"/>
                      <a:pt x="288036" y="45720"/>
                    </a:cubicBezTo>
                    <a:cubicBezTo>
                      <a:pt x="288036" y="20447"/>
                      <a:pt x="267589" y="0"/>
                      <a:pt x="24231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280184" y="1173268"/>
              <a:ext cx="7425131" cy="1192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8"/>
                </a:lnSpc>
              </a:pPr>
              <a:r>
                <a:rPr lang="en-US" sz="1578" dirty="0">
                  <a:solidFill>
                    <a:srgbClr val="F2F2F2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280184" y="305740"/>
              <a:ext cx="2527763" cy="490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0"/>
                </a:lnSpc>
              </a:pPr>
              <a:r>
                <a:rPr lang="en-US" sz="2367" dirty="0" err="1">
                  <a:solidFill>
                    <a:srgbClr val="FFFFFF"/>
                  </a:solidFill>
                  <a:latin typeface="思源黑体 Bold" panose="02010600030101010101" charset="-122"/>
                  <a:ea typeface="Arimo Bold"/>
                </a:rPr>
                <a:t>请输入内容</a:t>
              </a:r>
              <a:endParaRPr lang="en-US" sz="2367" dirty="0">
                <a:solidFill>
                  <a:srgbClr val="FFFFFF"/>
                </a:solidFill>
                <a:latin typeface="思源黑体 Bold" panose="02010600030101010101" charset="-122"/>
                <a:ea typeface="Arimo Bold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28700" y="2435147"/>
            <a:ext cx="448352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 spc="159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请输入标题</a:t>
            </a:r>
            <a:endParaRPr lang="en-US" sz="6399" spc="159" dirty="0">
              <a:solidFill>
                <a:srgbClr val="037479"/>
              </a:solidFill>
              <a:latin typeface="思源黑体 Bold" panose="02010600030101010101" charset="-122"/>
              <a:ea typeface="思源黑体 Bold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1028700" y="3781642"/>
            <a:ext cx="1650453" cy="0"/>
          </a:xfrm>
          <a:prstGeom prst="line">
            <a:avLst/>
          </a:prstGeom>
          <a:ln w="38100" cap="flat">
            <a:solidFill>
              <a:srgbClr val="03747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3" name="Group 43"/>
          <p:cNvGrpSpPr/>
          <p:nvPr/>
        </p:nvGrpSpPr>
        <p:grpSpPr>
          <a:xfrm>
            <a:off x="9752572" y="7298799"/>
            <a:ext cx="6360748" cy="2490309"/>
            <a:chOff x="0" y="0"/>
            <a:chExt cx="8480998" cy="3320412"/>
          </a:xfrm>
        </p:grpSpPr>
        <p:grpSp>
          <p:nvGrpSpPr>
            <p:cNvPr id="44" name="Group 44"/>
            <p:cNvGrpSpPr/>
            <p:nvPr/>
          </p:nvGrpSpPr>
          <p:grpSpPr>
            <a:xfrm>
              <a:off x="240525" y="240525"/>
              <a:ext cx="8240473" cy="3079887"/>
              <a:chOff x="0" y="0"/>
              <a:chExt cx="10442578" cy="390292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0442576" cy="3902964"/>
              </a:xfrm>
              <a:custGeom>
                <a:avLst/>
                <a:gdLst/>
                <a:ahLst/>
                <a:cxnLst/>
                <a:rect l="l" t="t" r="r" b="b"/>
                <a:pathLst>
                  <a:path w="10442576" h="3902964">
                    <a:moveTo>
                      <a:pt x="0" y="650494"/>
                    </a:moveTo>
                    <a:cubicBezTo>
                      <a:pt x="0" y="291211"/>
                      <a:pt x="291211" y="0"/>
                      <a:pt x="650494" y="0"/>
                    </a:cubicBezTo>
                    <a:lnTo>
                      <a:pt x="9792081" y="0"/>
                    </a:lnTo>
                    <a:cubicBezTo>
                      <a:pt x="10151364" y="0"/>
                      <a:pt x="10442576" y="291211"/>
                      <a:pt x="10442576" y="650494"/>
                    </a:cubicBezTo>
                    <a:lnTo>
                      <a:pt x="10442576" y="3252470"/>
                    </a:lnTo>
                    <a:cubicBezTo>
                      <a:pt x="10442576" y="3611753"/>
                      <a:pt x="10151364" y="3902964"/>
                      <a:pt x="9792081" y="3902964"/>
                    </a:cubicBezTo>
                    <a:lnTo>
                      <a:pt x="650494" y="3902964"/>
                    </a:lnTo>
                    <a:cubicBezTo>
                      <a:pt x="291211" y="3902964"/>
                      <a:pt x="0" y="3611626"/>
                      <a:pt x="0" y="325247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>
              <a:off x="0" y="0"/>
              <a:ext cx="8240473" cy="3079887"/>
              <a:chOff x="0" y="0"/>
              <a:chExt cx="10442578" cy="390292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0442576" cy="3902964"/>
              </a:xfrm>
              <a:custGeom>
                <a:avLst/>
                <a:gdLst/>
                <a:ahLst/>
                <a:cxnLst/>
                <a:rect l="l" t="t" r="r" b="b"/>
                <a:pathLst>
                  <a:path w="10442576" h="3902964">
                    <a:moveTo>
                      <a:pt x="0" y="650494"/>
                    </a:moveTo>
                    <a:cubicBezTo>
                      <a:pt x="0" y="291211"/>
                      <a:pt x="291211" y="0"/>
                      <a:pt x="650494" y="0"/>
                    </a:cubicBezTo>
                    <a:lnTo>
                      <a:pt x="9792081" y="0"/>
                    </a:lnTo>
                    <a:cubicBezTo>
                      <a:pt x="10151364" y="0"/>
                      <a:pt x="10442576" y="291211"/>
                      <a:pt x="10442576" y="650494"/>
                    </a:cubicBezTo>
                    <a:lnTo>
                      <a:pt x="10442576" y="3252470"/>
                    </a:lnTo>
                    <a:cubicBezTo>
                      <a:pt x="10442576" y="3611753"/>
                      <a:pt x="10151364" y="3902964"/>
                      <a:pt x="9792081" y="3902964"/>
                    </a:cubicBezTo>
                    <a:lnTo>
                      <a:pt x="650494" y="3902964"/>
                    </a:lnTo>
                    <a:cubicBezTo>
                      <a:pt x="291211" y="3902964"/>
                      <a:pt x="0" y="3611626"/>
                      <a:pt x="0" y="3252470"/>
                    </a:cubicBezTo>
                    <a:close/>
                  </a:path>
                </a:pathLst>
              </a:custGeom>
              <a:solidFill>
                <a:srgbClr val="016E7F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333890" y="882607"/>
              <a:ext cx="1704505" cy="72156"/>
              <a:chOff x="0" y="0"/>
              <a:chExt cx="2160000" cy="91438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216001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16001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114296" y="91440"/>
                    </a:lnTo>
                    <a:cubicBezTo>
                      <a:pt x="2139569" y="91440"/>
                      <a:pt x="2160016" y="70993"/>
                      <a:pt x="2160016" y="45720"/>
                    </a:cubicBezTo>
                    <a:cubicBezTo>
                      <a:pt x="2160016" y="20447"/>
                      <a:pt x="2139569" y="0"/>
                      <a:pt x="211429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50" name="Group 50"/>
            <p:cNvGrpSpPr/>
            <p:nvPr/>
          </p:nvGrpSpPr>
          <p:grpSpPr>
            <a:xfrm>
              <a:off x="2235451" y="876693"/>
              <a:ext cx="227267" cy="72156"/>
              <a:chOff x="0" y="0"/>
              <a:chExt cx="288000" cy="91438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28803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42316" y="91440"/>
                    </a:lnTo>
                    <a:cubicBezTo>
                      <a:pt x="267589" y="91440"/>
                      <a:pt x="288036" y="70993"/>
                      <a:pt x="288036" y="45720"/>
                    </a:cubicBezTo>
                    <a:cubicBezTo>
                      <a:pt x="288036" y="20447"/>
                      <a:pt x="267589" y="0"/>
                      <a:pt x="24231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grpSp>
          <p:nvGrpSpPr>
            <p:cNvPr id="52" name="Group 52"/>
            <p:cNvGrpSpPr/>
            <p:nvPr/>
          </p:nvGrpSpPr>
          <p:grpSpPr>
            <a:xfrm>
              <a:off x="2604627" y="876693"/>
              <a:ext cx="227267" cy="72156"/>
              <a:chOff x="0" y="0"/>
              <a:chExt cx="288000" cy="91438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288036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288036" h="91440">
                    <a:moveTo>
                      <a:pt x="0" y="45720"/>
                    </a:moveTo>
                    <a:cubicBezTo>
                      <a:pt x="0" y="70993"/>
                      <a:pt x="20447" y="91440"/>
                      <a:pt x="45720" y="91440"/>
                    </a:cubicBezTo>
                    <a:lnTo>
                      <a:pt x="242316" y="91440"/>
                    </a:lnTo>
                    <a:cubicBezTo>
                      <a:pt x="267589" y="91440"/>
                      <a:pt x="288036" y="70993"/>
                      <a:pt x="288036" y="45720"/>
                    </a:cubicBezTo>
                    <a:cubicBezTo>
                      <a:pt x="288036" y="20447"/>
                      <a:pt x="267589" y="0"/>
                      <a:pt x="242316" y="0"/>
                    </a:cubicBezTo>
                    <a:lnTo>
                      <a:pt x="45720" y="0"/>
                    </a:lnTo>
                    <a:cubicBezTo>
                      <a:pt x="20447" y="0"/>
                      <a:pt x="0" y="20447"/>
                      <a:pt x="0" y="4572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280184" y="1173268"/>
              <a:ext cx="7425131" cy="1192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98"/>
                </a:lnSpc>
              </a:pPr>
              <a:r>
                <a:rPr lang="en-US" sz="1578" dirty="0">
                  <a:solidFill>
                    <a:srgbClr val="F2F2F2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演示文稿是实用的工具，如果您想在演示文稿中展现内容，可以选择多种方式。演示文稿是实用的工具，如果您想在演示文稿中展现内容，可以选择多种方式。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280184" y="305740"/>
              <a:ext cx="2527763" cy="490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0"/>
                </a:lnSpc>
              </a:pPr>
              <a:r>
                <a:rPr lang="en-US" sz="2367" dirty="0" err="1">
                  <a:solidFill>
                    <a:srgbClr val="FFFFFF"/>
                  </a:solidFill>
                  <a:latin typeface="思源黑体 Bold" panose="02010600030101010101" charset="-122"/>
                  <a:ea typeface="Arimo Bold"/>
                </a:rPr>
                <a:t>请输入内容</a:t>
              </a:r>
              <a:endParaRPr lang="en-US" sz="2367" dirty="0">
                <a:solidFill>
                  <a:srgbClr val="FFFFFF"/>
                </a:solidFill>
                <a:latin typeface="思源黑体 Bold" panose="02010600030101010101" charset="-122"/>
                <a:ea typeface="Arimo Bold"/>
              </a:endParaRPr>
            </a:p>
          </p:txBody>
        </p:sp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rcRect t="95810"/>
          <a:stretch>
            <a:fillRect/>
          </a:stretch>
        </p:blipFill>
        <p:spPr>
          <a:xfrm>
            <a:off x="-681835" y="1638180"/>
            <a:ext cx="19651669" cy="625841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0" y="0"/>
            <a:ext cx="18288000" cy="1676280"/>
            <a:chOff x="0" y="0"/>
            <a:chExt cx="24384000" cy="2235040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24384000" cy="2235040"/>
              <a:chOff x="0" y="0"/>
              <a:chExt cx="4816593" cy="441489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4816592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4148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61" name="AutoShape 61"/>
            <p:cNvSpPr/>
            <p:nvPr/>
          </p:nvSpPr>
          <p:spPr>
            <a:xfrm flipV="1">
              <a:off x="17231228" y="595053"/>
              <a:ext cx="0" cy="949845"/>
            </a:xfrm>
            <a:prstGeom prst="line">
              <a:avLst/>
            </a:prstGeom>
            <a:ln w="254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2" name="Group 62"/>
            <p:cNvGrpSpPr/>
            <p:nvPr/>
          </p:nvGrpSpPr>
          <p:grpSpPr>
            <a:xfrm>
              <a:off x="4330592" y="0"/>
              <a:ext cx="4630496" cy="2235040"/>
              <a:chOff x="0" y="0"/>
              <a:chExt cx="914666" cy="441489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914666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914666" h="441489">
                    <a:moveTo>
                      <a:pt x="0" y="0"/>
                    </a:moveTo>
                    <a:lnTo>
                      <a:pt x="914666" y="0"/>
                    </a:lnTo>
                    <a:lnTo>
                      <a:pt x="914666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44600" y="222407"/>
              <a:ext cx="1830309" cy="1818035"/>
            </a:xfrm>
            <a:prstGeom prst="rect">
              <a:avLst/>
            </a:prstGeom>
          </p:spPr>
        </p:pic>
        <p:sp>
          <p:nvSpPr>
            <p:cNvPr id="66" name="TextBox 66"/>
            <p:cNvSpPr txBox="1"/>
            <p:nvPr/>
          </p:nvSpPr>
          <p:spPr>
            <a:xfrm>
              <a:off x="4821979" y="793669"/>
              <a:ext cx="3811983" cy="571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b="1" spc="499" dirty="0" err="1">
                  <a:solidFill>
                    <a:srgbClr val="FFFFFF"/>
                  </a:solidFill>
                  <a:latin typeface="思源黑体 Bold" panose="02010600030101010101" charset="-122"/>
                  <a:ea typeface="思源黑体 Bold"/>
                </a:rPr>
                <a:t>选题背景及意义</a:t>
              </a:r>
              <a:endParaRPr lang="en-US" sz="2499" b="1" spc="499" dirty="0">
                <a:solidFill>
                  <a:srgbClr val="FFFFF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19593581" y="793669"/>
              <a:ext cx="3723619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解决方案及总结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4268748" y="800099"/>
              <a:ext cx="5014701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研究思路及研究方法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9026124" y="793670"/>
              <a:ext cx="4810825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选题现状及发展过程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70" name="AutoShape 70"/>
            <p:cNvSpPr/>
            <p:nvPr/>
          </p:nvSpPr>
          <p:spPr>
            <a:xfrm flipV="1">
              <a:off x="4582501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1" name="AutoShape 71"/>
            <p:cNvSpPr/>
            <p:nvPr/>
          </p:nvSpPr>
          <p:spPr>
            <a:xfrm flipV="1">
              <a:off x="8797524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2" name="AutoShape 72"/>
            <p:cNvSpPr/>
            <p:nvPr/>
          </p:nvSpPr>
          <p:spPr>
            <a:xfrm flipV="1">
              <a:off x="14090948" y="64902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3" name="AutoShape 73"/>
            <p:cNvSpPr/>
            <p:nvPr/>
          </p:nvSpPr>
          <p:spPr>
            <a:xfrm flipV="1">
              <a:off x="19334250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6E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409"/>
          <a:stretch>
            <a:fillRect/>
          </a:stretch>
        </p:blipFill>
        <p:spPr>
          <a:xfrm>
            <a:off x="2419856" y="1838291"/>
            <a:ext cx="13448288" cy="74200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46917" y="2680809"/>
            <a:ext cx="2079907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9"/>
              </a:lnSpc>
              <a:spcBef>
                <a:spcPct val="0"/>
              </a:spcBef>
            </a:pPr>
            <a:r>
              <a:rPr lang="en-US" sz="11940" spc="143" dirty="0">
                <a:solidFill>
                  <a:schemeClr val="bg1"/>
                </a:solidFill>
                <a:latin typeface="Alimama DongFangDaKai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31369" y="4609130"/>
            <a:ext cx="11225262" cy="162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0"/>
              </a:lnSpc>
            </a:pPr>
            <a:r>
              <a:rPr lang="en-US" sz="9000" spc="666" dirty="0" err="1">
                <a:solidFill>
                  <a:srgbClr val="F4F4F4"/>
                </a:solidFill>
                <a:latin typeface="思源黑体 Bold" panose="02010600030101010101" charset="-122"/>
                <a:ea typeface="思源黑体-粗体 2 Bold"/>
              </a:rPr>
              <a:t>选题现状及发展过程</a:t>
            </a:r>
            <a:endParaRPr lang="en-US" sz="9000" spc="666" dirty="0">
              <a:solidFill>
                <a:srgbClr val="F4F4F4"/>
              </a:solidFill>
              <a:latin typeface="思源黑体 Bold" panose="02010600030101010101" charset="-122"/>
              <a:ea typeface="思源黑体-粗体 2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80458" y="7105203"/>
            <a:ext cx="1372732" cy="13635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35147"/>
            <a:ext cx="448352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 spc="159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请输入标题</a:t>
            </a:r>
            <a:endParaRPr lang="en-US" sz="6399" spc="159" dirty="0">
              <a:solidFill>
                <a:srgbClr val="037479"/>
              </a:solidFill>
              <a:latin typeface="思源黑体 Bold" panose="02010600030101010101" charset="-122"/>
              <a:ea typeface="思源黑体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3781642"/>
            <a:ext cx="1650453" cy="0"/>
          </a:xfrm>
          <a:prstGeom prst="line">
            <a:avLst/>
          </a:prstGeom>
          <a:ln w="38100" cap="flat">
            <a:solidFill>
              <a:srgbClr val="03747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681835" y="0"/>
            <a:ext cx="19651669" cy="2264021"/>
            <a:chOff x="0" y="0"/>
            <a:chExt cx="26202226" cy="301869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95810"/>
            <a:stretch>
              <a:fillRect/>
            </a:stretch>
          </p:blipFill>
          <p:spPr>
            <a:xfrm>
              <a:off x="0" y="2184240"/>
              <a:ext cx="26202226" cy="834455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909113" y="0"/>
              <a:ext cx="24384000" cy="2235040"/>
              <a:chOff x="0" y="0"/>
              <a:chExt cx="4816593" cy="4414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4148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9" name="AutoShape 9"/>
            <p:cNvSpPr/>
            <p:nvPr/>
          </p:nvSpPr>
          <p:spPr>
            <a:xfrm flipV="1">
              <a:off x="18140340" y="595053"/>
              <a:ext cx="0" cy="949845"/>
            </a:xfrm>
            <a:prstGeom prst="line">
              <a:avLst/>
            </a:prstGeom>
            <a:ln w="254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0" name="Group 10"/>
            <p:cNvGrpSpPr/>
            <p:nvPr/>
          </p:nvGrpSpPr>
          <p:grpSpPr>
            <a:xfrm>
              <a:off x="9693937" y="13904"/>
              <a:ext cx="5445825" cy="2235040"/>
              <a:chOff x="0" y="0"/>
              <a:chExt cx="1075718" cy="4414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75718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1075718" h="441489">
                    <a:moveTo>
                      <a:pt x="0" y="0"/>
                    </a:moveTo>
                    <a:lnTo>
                      <a:pt x="1075718" y="0"/>
                    </a:lnTo>
                    <a:lnTo>
                      <a:pt x="1075718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53713" y="222407"/>
              <a:ext cx="1830309" cy="1818035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5758313" y="793669"/>
              <a:ext cx="3593278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选题背景及意义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502694" y="793669"/>
              <a:ext cx="3723619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解决方案及总结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177861" y="800099"/>
              <a:ext cx="5014701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研究思路及研究方法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935237" y="793670"/>
              <a:ext cx="4810825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b="1" spc="499" dirty="0" err="1">
                  <a:solidFill>
                    <a:srgbClr val="FFFFFF"/>
                  </a:solidFill>
                  <a:latin typeface="思源黑体 Bold" panose="02010600030101010101" charset="-122"/>
                  <a:ea typeface="思源黑体 Bold"/>
                </a:rPr>
                <a:t>选题现状及发展过程</a:t>
              </a:r>
              <a:endParaRPr lang="en-US" sz="2499" b="1" spc="499" dirty="0">
                <a:solidFill>
                  <a:srgbClr val="FFFFF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549161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9706637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V="1">
              <a:off x="15000061" y="998278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V="1">
              <a:off x="2024336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2679153" y="4363709"/>
            <a:ext cx="9191233" cy="2064824"/>
            <a:chOff x="0" y="0"/>
            <a:chExt cx="12254977" cy="2753098"/>
          </a:xfrm>
        </p:grpSpPr>
        <p:sp>
          <p:nvSpPr>
            <p:cNvPr id="23" name="TextBox 23"/>
            <p:cNvSpPr txBox="1"/>
            <p:nvPr/>
          </p:nvSpPr>
          <p:spPr>
            <a:xfrm>
              <a:off x="1251168" y="185456"/>
              <a:ext cx="7785003" cy="608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4"/>
                </a:lnSpc>
                <a:spcBef>
                  <a:spcPct val="0"/>
                </a:spcBef>
              </a:pPr>
              <a:r>
                <a:rPr lang="en-US" sz="2753" spc="220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2753" spc="220" dirty="0">
                <a:solidFill>
                  <a:srgbClr val="016E7F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51168" y="971537"/>
              <a:ext cx="11003808" cy="1010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7"/>
                </a:lnSpc>
              </a:pPr>
              <a:r>
                <a:rPr lang="en-US" sz="2065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演示文稿是实用的工具，如果您想在演示文稿中展现内容，可以选择多种方式。这一切都取决于您的演示文稿的目的</a:t>
              </a:r>
              <a:r>
                <a:rPr lang="en-US" sz="2065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66700"/>
              <a:ext cx="945333" cy="301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15"/>
                </a:lnSpc>
                <a:spcBef>
                  <a:spcPct val="0"/>
                </a:spcBef>
              </a:pPr>
              <a:r>
                <a:rPr lang="en-US" sz="13582">
                  <a:solidFill>
                    <a:srgbClr val="016E7F"/>
                  </a:solidFill>
                  <a:latin typeface="Noto Sans Devanagari ExtraCondensed Thin"/>
                </a:rPr>
                <a:t>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975015" y="6146584"/>
            <a:ext cx="9191233" cy="2064824"/>
            <a:chOff x="0" y="0"/>
            <a:chExt cx="12254977" cy="2753098"/>
          </a:xfrm>
        </p:grpSpPr>
        <p:sp>
          <p:nvSpPr>
            <p:cNvPr id="27" name="TextBox 27"/>
            <p:cNvSpPr txBox="1"/>
            <p:nvPr/>
          </p:nvSpPr>
          <p:spPr>
            <a:xfrm>
              <a:off x="1251168" y="118453"/>
              <a:ext cx="7785003" cy="608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4"/>
                </a:lnSpc>
                <a:spcBef>
                  <a:spcPct val="0"/>
                </a:spcBef>
              </a:pPr>
              <a:r>
                <a:rPr lang="en-US" sz="2753" spc="220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2753" spc="220" dirty="0">
                <a:solidFill>
                  <a:srgbClr val="016E7F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51168" y="904534"/>
              <a:ext cx="11003808" cy="1010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7"/>
                </a:lnSpc>
              </a:pPr>
              <a:r>
                <a:rPr lang="en-US" sz="2065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演示文稿是实用的工具，如果您想在演示文稿中展现内容，可以选择多种方式。这一切都取决于您的演示文稿的目的</a:t>
              </a:r>
              <a:r>
                <a:rPr lang="en-US" sz="2065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</a:t>
              </a:r>
              <a:r>
                <a:rPr lang="en-US" sz="2065" dirty="0">
                  <a:solidFill>
                    <a:srgbClr val="494949"/>
                  </a:solidFill>
                  <a:latin typeface="思源黑体-粗体 1"/>
                </a:rPr>
                <a:t>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66700"/>
              <a:ext cx="945333" cy="301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15"/>
                </a:lnSpc>
                <a:spcBef>
                  <a:spcPct val="0"/>
                </a:spcBef>
              </a:pPr>
              <a:r>
                <a:rPr lang="en-US" sz="13582">
                  <a:solidFill>
                    <a:srgbClr val="016E7F"/>
                  </a:solidFill>
                  <a:latin typeface="Noto Sans Devanagari ExtraCondensed Thin"/>
                </a:rPr>
                <a:t>2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270877" y="7929458"/>
            <a:ext cx="9191233" cy="2064824"/>
            <a:chOff x="0" y="0"/>
            <a:chExt cx="12254977" cy="2753098"/>
          </a:xfrm>
        </p:grpSpPr>
        <p:sp>
          <p:nvSpPr>
            <p:cNvPr id="31" name="TextBox 31"/>
            <p:cNvSpPr txBox="1"/>
            <p:nvPr/>
          </p:nvSpPr>
          <p:spPr>
            <a:xfrm>
              <a:off x="1251168" y="160863"/>
              <a:ext cx="7785003" cy="608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4"/>
                </a:lnSpc>
                <a:spcBef>
                  <a:spcPct val="0"/>
                </a:spcBef>
              </a:pPr>
              <a:r>
                <a:rPr lang="en-US" sz="2753" spc="220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-粗体 1 Bold"/>
                </a:rPr>
                <a:t>请输入内容</a:t>
              </a:r>
              <a:endParaRPr lang="en-US" sz="2753" spc="220" dirty="0">
                <a:solidFill>
                  <a:srgbClr val="016E7F"/>
                </a:solidFill>
                <a:latin typeface="思源黑体 Bold" panose="02010600030101010101" charset="-122"/>
                <a:ea typeface="思源黑体-粗体 1 Bold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51168" y="946944"/>
              <a:ext cx="11003808" cy="1010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7"/>
                </a:lnSpc>
              </a:pPr>
              <a:r>
                <a:rPr lang="en-US" sz="2065" dirty="0" err="1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演示文稿是实用的工具，如果您想在演示文稿中展现内容，可以选择多种方式。这一切都取决于您的演示文稿的目的</a:t>
              </a:r>
              <a:r>
                <a:rPr lang="en-US" sz="2065" dirty="0">
                  <a:solidFill>
                    <a:srgbClr val="494949"/>
                  </a:solidFill>
                  <a:latin typeface="思源黑体 Bold" panose="02010600030101010101" charset="-122"/>
                  <a:ea typeface="思源黑体-粗体 1"/>
                </a:rPr>
                <a:t>。</a:t>
              </a:r>
              <a:r>
                <a:rPr lang="en-US" sz="2065" dirty="0">
                  <a:solidFill>
                    <a:srgbClr val="494949"/>
                  </a:solidFill>
                  <a:latin typeface="思源黑体-粗体 1"/>
                </a:rPr>
                <a:t>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66700"/>
              <a:ext cx="945333" cy="301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15"/>
                </a:lnSpc>
                <a:spcBef>
                  <a:spcPct val="0"/>
                </a:spcBef>
              </a:pPr>
              <a:r>
                <a:rPr lang="en-US" sz="13582">
                  <a:solidFill>
                    <a:srgbClr val="016E7F"/>
                  </a:solidFill>
                  <a:latin typeface="Noto Sans Devanagari ExtraCondensed Thin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35147"/>
            <a:ext cx="448352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 spc="159" dirty="0" err="1">
                <a:solidFill>
                  <a:srgbClr val="037479"/>
                </a:solidFill>
                <a:latin typeface="思源黑体 Bold" panose="02010600030101010101" charset="-122"/>
                <a:ea typeface="思源黑体 Bold"/>
              </a:rPr>
              <a:t>请输入标题</a:t>
            </a:r>
            <a:endParaRPr lang="en-US" sz="6399" spc="159" dirty="0">
              <a:solidFill>
                <a:srgbClr val="037479"/>
              </a:solidFill>
              <a:latin typeface="思源黑体 Bold" panose="02010600030101010101" charset="-122"/>
              <a:ea typeface="思源黑体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3781642"/>
            <a:ext cx="1650453" cy="0"/>
          </a:xfrm>
          <a:prstGeom prst="line">
            <a:avLst/>
          </a:prstGeom>
          <a:ln w="38100" cap="flat">
            <a:solidFill>
              <a:srgbClr val="03747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681835" y="0"/>
            <a:ext cx="19651669" cy="2264021"/>
            <a:chOff x="0" y="0"/>
            <a:chExt cx="26202226" cy="301869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95810"/>
            <a:stretch>
              <a:fillRect/>
            </a:stretch>
          </p:blipFill>
          <p:spPr>
            <a:xfrm>
              <a:off x="0" y="2184240"/>
              <a:ext cx="26202226" cy="834455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909113" y="0"/>
              <a:ext cx="24384000" cy="2235040"/>
              <a:chOff x="0" y="0"/>
              <a:chExt cx="4816593" cy="44148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441489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sp>
          <p:nvSpPr>
            <p:cNvPr id="9" name="AutoShape 9"/>
            <p:cNvSpPr/>
            <p:nvPr/>
          </p:nvSpPr>
          <p:spPr>
            <a:xfrm flipV="1">
              <a:off x="18140340" y="595053"/>
              <a:ext cx="0" cy="949845"/>
            </a:xfrm>
            <a:prstGeom prst="line">
              <a:avLst/>
            </a:prstGeom>
            <a:ln w="254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0" name="Group 10"/>
            <p:cNvGrpSpPr/>
            <p:nvPr/>
          </p:nvGrpSpPr>
          <p:grpSpPr>
            <a:xfrm>
              <a:off x="9693937" y="13904"/>
              <a:ext cx="5445825" cy="2235040"/>
              <a:chOff x="0" y="0"/>
              <a:chExt cx="1075718" cy="4414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75718" cy="441489"/>
              </a:xfrm>
              <a:custGeom>
                <a:avLst/>
                <a:gdLst/>
                <a:ahLst/>
                <a:cxnLst/>
                <a:rect l="l" t="t" r="r" b="b"/>
                <a:pathLst>
                  <a:path w="1075718" h="441489">
                    <a:moveTo>
                      <a:pt x="0" y="0"/>
                    </a:moveTo>
                    <a:lnTo>
                      <a:pt x="1075718" y="0"/>
                    </a:lnTo>
                    <a:lnTo>
                      <a:pt x="1075718" y="441489"/>
                    </a:lnTo>
                    <a:lnTo>
                      <a:pt x="0" y="441489"/>
                    </a:lnTo>
                    <a:close/>
                  </a:path>
                </a:pathLst>
              </a:custGeom>
              <a:solidFill>
                <a:srgbClr val="016E7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>
                  <a:latin typeface="思源黑体 Bold" panose="02010600030101010101" charset="-122"/>
                </a:endParaRPr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53713" y="222407"/>
              <a:ext cx="1830309" cy="1818035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5758313" y="793669"/>
              <a:ext cx="3593278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选题背景及意义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502694" y="793669"/>
              <a:ext cx="3723619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解决方案及总结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177861" y="800099"/>
              <a:ext cx="5014701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spc="499" dirty="0" err="1">
                  <a:solidFill>
                    <a:srgbClr val="016E7F"/>
                  </a:solidFill>
                  <a:latin typeface="思源黑体 Bold" panose="02010600030101010101" charset="-122"/>
                  <a:ea typeface="思源黑体"/>
                </a:rPr>
                <a:t>研究思路及研究方法</a:t>
              </a:r>
              <a:endParaRPr lang="en-US" sz="2499" spc="499" dirty="0">
                <a:solidFill>
                  <a:srgbClr val="016E7F"/>
                </a:solidFill>
                <a:latin typeface="思源黑体 Bold" panose="02010600030101010101" charset="-122"/>
                <a:ea typeface="思源黑体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935237" y="793670"/>
              <a:ext cx="4810825" cy="57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b="1" spc="499" dirty="0" err="1">
                  <a:solidFill>
                    <a:srgbClr val="FFFFFF"/>
                  </a:solidFill>
                  <a:latin typeface="思源黑体 Bold" panose="02010600030101010101" charset="-122"/>
                  <a:ea typeface="思源黑体 Bold"/>
                </a:rPr>
                <a:t>选题现状及发展过程</a:t>
              </a:r>
              <a:endParaRPr lang="en-US" sz="2499" b="1" spc="499" dirty="0">
                <a:solidFill>
                  <a:srgbClr val="FFFFFF"/>
                </a:solidFill>
                <a:latin typeface="思源黑体 Bold" panose="02010600030101010101" charset="-122"/>
                <a:ea typeface="思源黑体 Bold"/>
              </a:endParaRPr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549161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9706637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V="1">
              <a:off x="15000061" y="998278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V="1">
              <a:off x="20243363" y="642597"/>
              <a:ext cx="0" cy="949845"/>
            </a:xfrm>
            <a:prstGeom prst="line">
              <a:avLst/>
            </a:prstGeom>
            <a:ln w="25400" cap="flat">
              <a:solidFill>
                <a:srgbClr val="016E7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2123104" y="4421405"/>
            <a:ext cx="3389641" cy="1669748"/>
            <a:chOff x="0" y="0"/>
            <a:chExt cx="4605090" cy="22684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05020" cy="2268474"/>
            </a:xfrm>
            <a:custGeom>
              <a:avLst/>
              <a:gdLst/>
              <a:ahLst/>
              <a:cxnLst/>
              <a:rect l="l" t="t" r="r" b="b"/>
              <a:pathLst>
                <a:path w="4605020" h="2268474">
                  <a:moveTo>
                    <a:pt x="0" y="394970"/>
                  </a:moveTo>
                  <a:cubicBezTo>
                    <a:pt x="0" y="176530"/>
                    <a:pt x="179070" y="0"/>
                    <a:pt x="399288" y="0"/>
                  </a:cubicBezTo>
                  <a:lnTo>
                    <a:pt x="4205732" y="0"/>
                  </a:lnTo>
                  <a:lnTo>
                    <a:pt x="4205732" y="25400"/>
                  </a:lnTo>
                  <a:lnTo>
                    <a:pt x="4205732" y="0"/>
                  </a:lnTo>
                  <a:cubicBezTo>
                    <a:pt x="4425950" y="0"/>
                    <a:pt x="4605020" y="176530"/>
                    <a:pt x="4605020" y="394970"/>
                  </a:cubicBezTo>
                  <a:lnTo>
                    <a:pt x="4579620" y="394970"/>
                  </a:lnTo>
                  <a:lnTo>
                    <a:pt x="4605020" y="394970"/>
                  </a:lnTo>
                  <a:lnTo>
                    <a:pt x="4605020" y="1873504"/>
                  </a:lnTo>
                  <a:lnTo>
                    <a:pt x="4579620" y="1873504"/>
                  </a:lnTo>
                  <a:lnTo>
                    <a:pt x="4605020" y="1873504"/>
                  </a:lnTo>
                  <a:cubicBezTo>
                    <a:pt x="4605020" y="2091944"/>
                    <a:pt x="4425950" y="2268474"/>
                    <a:pt x="4205732" y="2268474"/>
                  </a:cubicBezTo>
                  <a:lnTo>
                    <a:pt x="4205732" y="2243074"/>
                  </a:lnTo>
                  <a:lnTo>
                    <a:pt x="4205732" y="2268474"/>
                  </a:lnTo>
                  <a:lnTo>
                    <a:pt x="399288" y="2268474"/>
                  </a:lnTo>
                  <a:lnTo>
                    <a:pt x="399288" y="2243074"/>
                  </a:lnTo>
                  <a:lnTo>
                    <a:pt x="399288" y="2268474"/>
                  </a:lnTo>
                  <a:cubicBezTo>
                    <a:pt x="179070" y="2268474"/>
                    <a:pt x="0" y="2091944"/>
                    <a:pt x="0" y="1873504"/>
                  </a:cubicBezTo>
                  <a:lnTo>
                    <a:pt x="0" y="394970"/>
                  </a:lnTo>
                  <a:lnTo>
                    <a:pt x="25400" y="394970"/>
                  </a:lnTo>
                  <a:lnTo>
                    <a:pt x="0" y="394970"/>
                  </a:lnTo>
                  <a:moveTo>
                    <a:pt x="50800" y="394970"/>
                  </a:moveTo>
                  <a:lnTo>
                    <a:pt x="50800" y="1873504"/>
                  </a:lnTo>
                  <a:lnTo>
                    <a:pt x="25400" y="1873504"/>
                  </a:lnTo>
                  <a:lnTo>
                    <a:pt x="50800" y="1873504"/>
                  </a:lnTo>
                  <a:cubicBezTo>
                    <a:pt x="50800" y="2063369"/>
                    <a:pt x="206502" y="2217674"/>
                    <a:pt x="399288" y="2217674"/>
                  </a:cubicBezTo>
                  <a:lnTo>
                    <a:pt x="4205732" y="2217674"/>
                  </a:lnTo>
                  <a:cubicBezTo>
                    <a:pt x="4398518" y="2217674"/>
                    <a:pt x="4554220" y="2063242"/>
                    <a:pt x="4554220" y="1873504"/>
                  </a:cubicBezTo>
                  <a:lnTo>
                    <a:pt x="4554220" y="394970"/>
                  </a:lnTo>
                  <a:cubicBezTo>
                    <a:pt x="4554220" y="205105"/>
                    <a:pt x="4398518" y="50800"/>
                    <a:pt x="4205732" y="50800"/>
                  </a:cubicBezTo>
                  <a:lnTo>
                    <a:pt x="399288" y="50800"/>
                  </a:lnTo>
                  <a:lnTo>
                    <a:pt x="399288" y="25400"/>
                  </a:lnTo>
                  <a:lnTo>
                    <a:pt x="399288" y="50800"/>
                  </a:lnTo>
                  <a:cubicBezTo>
                    <a:pt x="206502" y="50800"/>
                    <a:pt x="50800" y="205232"/>
                    <a:pt x="50800" y="394970"/>
                  </a:cubicBezTo>
                  <a:close/>
                </a:path>
              </a:pathLst>
            </a:custGeom>
            <a:solidFill>
              <a:srgbClr val="016E7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143937" y="4421405"/>
            <a:ext cx="3375132" cy="1377584"/>
            <a:chOff x="0" y="0"/>
            <a:chExt cx="4605090" cy="18796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05147" cy="1879600"/>
            </a:xfrm>
            <a:custGeom>
              <a:avLst/>
              <a:gdLst/>
              <a:ahLst/>
              <a:cxnLst/>
              <a:rect l="l" t="t" r="r" b="b"/>
              <a:pathLst>
                <a:path w="4605147" h="1879600">
                  <a:moveTo>
                    <a:pt x="0" y="330200"/>
                  </a:moveTo>
                  <a:cubicBezTo>
                    <a:pt x="0" y="147447"/>
                    <a:pt x="150495" y="0"/>
                    <a:pt x="335280" y="0"/>
                  </a:cubicBezTo>
                  <a:lnTo>
                    <a:pt x="4269867" y="0"/>
                  </a:lnTo>
                  <a:lnTo>
                    <a:pt x="4269867" y="25400"/>
                  </a:lnTo>
                  <a:lnTo>
                    <a:pt x="4269867" y="0"/>
                  </a:lnTo>
                  <a:cubicBezTo>
                    <a:pt x="4454652" y="0"/>
                    <a:pt x="4605147" y="147447"/>
                    <a:pt x="4605147" y="330200"/>
                  </a:cubicBezTo>
                  <a:lnTo>
                    <a:pt x="4579747" y="330200"/>
                  </a:lnTo>
                  <a:lnTo>
                    <a:pt x="4605147" y="330200"/>
                  </a:lnTo>
                  <a:lnTo>
                    <a:pt x="4605147" y="1549400"/>
                  </a:lnTo>
                  <a:lnTo>
                    <a:pt x="4579747" y="1549400"/>
                  </a:lnTo>
                  <a:lnTo>
                    <a:pt x="4605147" y="1549400"/>
                  </a:lnTo>
                  <a:cubicBezTo>
                    <a:pt x="4605147" y="1732153"/>
                    <a:pt x="4454652" y="1879600"/>
                    <a:pt x="4269867" y="1879600"/>
                  </a:cubicBezTo>
                  <a:lnTo>
                    <a:pt x="4269867" y="1854200"/>
                  </a:lnTo>
                  <a:lnTo>
                    <a:pt x="4269867" y="1879600"/>
                  </a:lnTo>
                  <a:lnTo>
                    <a:pt x="335280" y="1879600"/>
                  </a:lnTo>
                  <a:lnTo>
                    <a:pt x="335280" y="1854200"/>
                  </a:lnTo>
                  <a:lnTo>
                    <a:pt x="335280" y="1879600"/>
                  </a:lnTo>
                  <a:cubicBezTo>
                    <a:pt x="150495" y="1879600"/>
                    <a:pt x="0" y="1732153"/>
                    <a:pt x="0" y="1549400"/>
                  </a:cubicBezTo>
                  <a:lnTo>
                    <a:pt x="0" y="330200"/>
                  </a:lnTo>
                  <a:lnTo>
                    <a:pt x="25400" y="330200"/>
                  </a:lnTo>
                  <a:lnTo>
                    <a:pt x="0" y="330200"/>
                  </a:lnTo>
                  <a:moveTo>
                    <a:pt x="50800" y="330200"/>
                  </a:moveTo>
                  <a:lnTo>
                    <a:pt x="50800" y="1549400"/>
                  </a:lnTo>
                  <a:lnTo>
                    <a:pt x="25400" y="1549400"/>
                  </a:lnTo>
                  <a:lnTo>
                    <a:pt x="50800" y="1549400"/>
                  </a:lnTo>
                  <a:cubicBezTo>
                    <a:pt x="50800" y="1703324"/>
                    <a:pt x="177800" y="1828800"/>
                    <a:pt x="335280" y="1828800"/>
                  </a:cubicBezTo>
                  <a:lnTo>
                    <a:pt x="4269867" y="1828800"/>
                  </a:lnTo>
                  <a:cubicBezTo>
                    <a:pt x="4427347" y="1828800"/>
                    <a:pt x="4554347" y="1703324"/>
                    <a:pt x="4554347" y="1549400"/>
                  </a:cubicBezTo>
                  <a:lnTo>
                    <a:pt x="4554347" y="330200"/>
                  </a:lnTo>
                  <a:cubicBezTo>
                    <a:pt x="4554347" y="176276"/>
                    <a:pt x="4427347" y="50800"/>
                    <a:pt x="4269867" y="50800"/>
                  </a:cubicBezTo>
                  <a:lnTo>
                    <a:pt x="335280" y="50800"/>
                  </a:lnTo>
                  <a:lnTo>
                    <a:pt x="335280" y="25400"/>
                  </a:lnTo>
                  <a:lnTo>
                    <a:pt x="335280" y="50800"/>
                  </a:lnTo>
                  <a:cubicBezTo>
                    <a:pt x="177800" y="50800"/>
                    <a:pt x="50800" y="176276"/>
                    <a:pt x="50800" y="330200"/>
                  </a:cubicBezTo>
                  <a:close/>
                </a:path>
              </a:pathLst>
            </a:custGeom>
            <a:solidFill>
              <a:srgbClr val="016E7F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5819091" y="7929247"/>
            <a:ext cx="3398747" cy="1940252"/>
            <a:chOff x="0" y="0"/>
            <a:chExt cx="4605090" cy="26289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05147" cy="2628900"/>
            </a:xfrm>
            <a:custGeom>
              <a:avLst/>
              <a:gdLst/>
              <a:ahLst/>
              <a:cxnLst/>
              <a:rect l="l" t="t" r="r" b="b"/>
              <a:pathLst>
                <a:path w="4605147" h="2628900">
                  <a:moveTo>
                    <a:pt x="0" y="455041"/>
                  </a:moveTo>
                  <a:cubicBezTo>
                    <a:pt x="0" y="203581"/>
                    <a:pt x="205613" y="0"/>
                    <a:pt x="458724" y="0"/>
                  </a:cubicBezTo>
                  <a:lnTo>
                    <a:pt x="4146423" y="0"/>
                  </a:lnTo>
                  <a:lnTo>
                    <a:pt x="4146423" y="25400"/>
                  </a:lnTo>
                  <a:lnTo>
                    <a:pt x="4146423" y="0"/>
                  </a:lnTo>
                  <a:cubicBezTo>
                    <a:pt x="4399534" y="0"/>
                    <a:pt x="4605147" y="203581"/>
                    <a:pt x="4605147" y="455041"/>
                  </a:cubicBezTo>
                  <a:lnTo>
                    <a:pt x="4579747" y="455041"/>
                  </a:lnTo>
                  <a:lnTo>
                    <a:pt x="4605147" y="455041"/>
                  </a:lnTo>
                  <a:lnTo>
                    <a:pt x="4605147" y="2173859"/>
                  </a:lnTo>
                  <a:lnTo>
                    <a:pt x="4579747" y="2173859"/>
                  </a:lnTo>
                  <a:lnTo>
                    <a:pt x="4605147" y="2173859"/>
                  </a:lnTo>
                  <a:cubicBezTo>
                    <a:pt x="4605147" y="2425446"/>
                    <a:pt x="4399534" y="2628900"/>
                    <a:pt x="4146423" y="2628900"/>
                  </a:cubicBezTo>
                  <a:lnTo>
                    <a:pt x="4146423" y="2603500"/>
                  </a:lnTo>
                  <a:lnTo>
                    <a:pt x="4146423" y="2628900"/>
                  </a:lnTo>
                  <a:lnTo>
                    <a:pt x="458724" y="2628900"/>
                  </a:lnTo>
                  <a:lnTo>
                    <a:pt x="458724" y="2603500"/>
                  </a:lnTo>
                  <a:lnTo>
                    <a:pt x="458724" y="2628900"/>
                  </a:lnTo>
                  <a:cubicBezTo>
                    <a:pt x="205613" y="2628900"/>
                    <a:pt x="0" y="2425319"/>
                    <a:pt x="0" y="2173859"/>
                  </a:cubicBezTo>
                  <a:lnTo>
                    <a:pt x="0" y="455041"/>
                  </a:lnTo>
                  <a:lnTo>
                    <a:pt x="25400" y="455041"/>
                  </a:lnTo>
                  <a:lnTo>
                    <a:pt x="0" y="455041"/>
                  </a:lnTo>
                  <a:moveTo>
                    <a:pt x="50800" y="455041"/>
                  </a:moveTo>
                  <a:lnTo>
                    <a:pt x="50800" y="2173859"/>
                  </a:lnTo>
                  <a:lnTo>
                    <a:pt x="25400" y="2173859"/>
                  </a:lnTo>
                  <a:lnTo>
                    <a:pt x="50800" y="2173859"/>
                  </a:lnTo>
                  <a:cubicBezTo>
                    <a:pt x="50800" y="2396871"/>
                    <a:pt x="233172" y="2578100"/>
                    <a:pt x="458724" y="2578100"/>
                  </a:cubicBezTo>
                  <a:lnTo>
                    <a:pt x="4146423" y="2578100"/>
                  </a:lnTo>
                  <a:cubicBezTo>
                    <a:pt x="4371975" y="2578100"/>
                    <a:pt x="4554347" y="2396871"/>
                    <a:pt x="4554347" y="2173859"/>
                  </a:cubicBezTo>
                  <a:lnTo>
                    <a:pt x="4554347" y="455041"/>
                  </a:lnTo>
                  <a:cubicBezTo>
                    <a:pt x="4554347" y="232029"/>
                    <a:pt x="4371848" y="50800"/>
                    <a:pt x="4146423" y="50800"/>
                  </a:cubicBezTo>
                  <a:lnTo>
                    <a:pt x="458724" y="50800"/>
                  </a:lnTo>
                  <a:lnTo>
                    <a:pt x="458724" y="25400"/>
                  </a:lnTo>
                  <a:lnTo>
                    <a:pt x="458724" y="50800"/>
                  </a:lnTo>
                  <a:cubicBezTo>
                    <a:pt x="233172" y="50800"/>
                    <a:pt x="50800" y="232029"/>
                    <a:pt x="50800" y="455041"/>
                  </a:cubicBezTo>
                  <a:close/>
                </a:path>
              </a:pathLst>
            </a:custGeom>
            <a:solidFill>
              <a:srgbClr val="016E7F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2836198" y="7920050"/>
            <a:ext cx="3284336" cy="1665439"/>
            <a:chOff x="0" y="0"/>
            <a:chExt cx="4605090" cy="233517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05147" cy="2335149"/>
            </a:xfrm>
            <a:custGeom>
              <a:avLst/>
              <a:gdLst/>
              <a:ahLst/>
              <a:cxnLst/>
              <a:rect l="l" t="t" r="r" b="b"/>
              <a:pathLst>
                <a:path w="4605147" h="2335149">
                  <a:moveTo>
                    <a:pt x="0" y="406146"/>
                  </a:moveTo>
                  <a:cubicBezTo>
                    <a:pt x="0" y="181610"/>
                    <a:pt x="184023" y="0"/>
                    <a:pt x="410337" y="0"/>
                  </a:cubicBezTo>
                  <a:lnTo>
                    <a:pt x="4194810" y="0"/>
                  </a:lnTo>
                  <a:lnTo>
                    <a:pt x="4194810" y="25400"/>
                  </a:lnTo>
                  <a:lnTo>
                    <a:pt x="4194810" y="0"/>
                  </a:lnTo>
                  <a:cubicBezTo>
                    <a:pt x="4421124" y="0"/>
                    <a:pt x="4605147" y="181610"/>
                    <a:pt x="4605147" y="406146"/>
                  </a:cubicBezTo>
                  <a:lnTo>
                    <a:pt x="4579747" y="406146"/>
                  </a:lnTo>
                  <a:lnTo>
                    <a:pt x="4605147" y="406146"/>
                  </a:lnTo>
                  <a:lnTo>
                    <a:pt x="4605147" y="1929003"/>
                  </a:lnTo>
                  <a:lnTo>
                    <a:pt x="4579747" y="1929003"/>
                  </a:lnTo>
                  <a:lnTo>
                    <a:pt x="4605147" y="1929003"/>
                  </a:lnTo>
                  <a:cubicBezTo>
                    <a:pt x="4605147" y="2153539"/>
                    <a:pt x="4421124" y="2335149"/>
                    <a:pt x="4194810" y="2335149"/>
                  </a:cubicBezTo>
                  <a:lnTo>
                    <a:pt x="4194810" y="2309749"/>
                  </a:lnTo>
                  <a:lnTo>
                    <a:pt x="4194810" y="2335149"/>
                  </a:lnTo>
                  <a:lnTo>
                    <a:pt x="410337" y="2335149"/>
                  </a:lnTo>
                  <a:lnTo>
                    <a:pt x="410337" y="2309749"/>
                  </a:lnTo>
                  <a:lnTo>
                    <a:pt x="410337" y="2335149"/>
                  </a:lnTo>
                  <a:cubicBezTo>
                    <a:pt x="184023" y="2335149"/>
                    <a:pt x="0" y="2153539"/>
                    <a:pt x="0" y="1929003"/>
                  </a:cubicBezTo>
                  <a:lnTo>
                    <a:pt x="0" y="406146"/>
                  </a:lnTo>
                  <a:lnTo>
                    <a:pt x="25400" y="406146"/>
                  </a:lnTo>
                  <a:lnTo>
                    <a:pt x="0" y="406146"/>
                  </a:lnTo>
                  <a:moveTo>
                    <a:pt x="50800" y="406146"/>
                  </a:moveTo>
                  <a:lnTo>
                    <a:pt x="50800" y="1929003"/>
                  </a:lnTo>
                  <a:lnTo>
                    <a:pt x="25400" y="1929003"/>
                  </a:lnTo>
                  <a:lnTo>
                    <a:pt x="50800" y="1929003"/>
                  </a:lnTo>
                  <a:cubicBezTo>
                    <a:pt x="50800" y="2124964"/>
                    <a:pt x="211455" y="2284349"/>
                    <a:pt x="410337" y="2284349"/>
                  </a:cubicBezTo>
                  <a:lnTo>
                    <a:pt x="4194810" y="2284349"/>
                  </a:lnTo>
                  <a:cubicBezTo>
                    <a:pt x="4393565" y="2284349"/>
                    <a:pt x="4554347" y="2124964"/>
                    <a:pt x="4554347" y="1929003"/>
                  </a:cubicBezTo>
                  <a:lnTo>
                    <a:pt x="4554347" y="406146"/>
                  </a:lnTo>
                  <a:cubicBezTo>
                    <a:pt x="4554347" y="210185"/>
                    <a:pt x="4393565" y="50800"/>
                    <a:pt x="4194810" y="50800"/>
                  </a:cubicBezTo>
                  <a:lnTo>
                    <a:pt x="410337" y="50800"/>
                  </a:lnTo>
                  <a:lnTo>
                    <a:pt x="410337" y="25400"/>
                  </a:lnTo>
                  <a:lnTo>
                    <a:pt x="410337" y="50800"/>
                  </a:lnTo>
                  <a:cubicBezTo>
                    <a:pt x="211455" y="50800"/>
                    <a:pt x="50800" y="210185"/>
                    <a:pt x="50800" y="406146"/>
                  </a:cubicBezTo>
                  <a:close/>
                </a:path>
              </a:pathLst>
            </a:custGeom>
            <a:solidFill>
              <a:srgbClr val="016E7F"/>
            </a:solidFill>
          </p:spPr>
        </p:sp>
      </p:grpSp>
      <p:sp>
        <p:nvSpPr>
          <p:cNvPr id="30" name="AutoShape 30"/>
          <p:cNvSpPr/>
          <p:nvPr/>
        </p:nvSpPr>
        <p:spPr>
          <a:xfrm>
            <a:off x="1659588" y="6991933"/>
            <a:ext cx="14968824" cy="0"/>
          </a:xfrm>
          <a:prstGeom prst="line">
            <a:avLst/>
          </a:prstGeom>
          <a:ln w="28575" cap="rnd">
            <a:solidFill>
              <a:srgbClr val="016E7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3349104" y="6491621"/>
            <a:ext cx="1252956" cy="1252956"/>
            <a:chOff x="0" y="0"/>
            <a:chExt cx="1828800" cy="1828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1524000" y="0"/>
                  </a:lnTo>
                  <a:cubicBezTo>
                    <a:pt x="1692402" y="0"/>
                    <a:pt x="1828800" y="136525"/>
                    <a:pt x="1828800" y="304800"/>
                  </a:cubicBezTo>
                  <a:lnTo>
                    <a:pt x="1828800" y="1524000"/>
                  </a:lnTo>
                  <a:cubicBezTo>
                    <a:pt x="1828800" y="1692402"/>
                    <a:pt x="1692275" y="1828800"/>
                    <a:pt x="1524000" y="1828800"/>
                  </a:cubicBezTo>
                  <a:lnTo>
                    <a:pt x="304800" y="1828800"/>
                  </a:lnTo>
                  <a:cubicBezTo>
                    <a:pt x="136398" y="1828800"/>
                    <a:pt x="0" y="1692275"/>
                    <a:pt x="0" y="1524000"/>
                  </a:cubicBezTo>
                  <a:close/>
                </a:path>
              </a:pathLst>
            </a:custGeom>
            <a:solidFill>
              <a:srgbClr val="DCE7E7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3172631" y="6315150"/>
            <a:ext cx="1252956" cy="1252956"/>
            <a:chOff x="0" y="0"/>
            <a:chExt cx="1828800" cy="1828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1524000" y="0"/>
                  </a:lnTo>
                  <a:cubicBezTo>
                    <a:pt x="1692402" y="0"/>
                    <a:pt x="1828800" y="136525"/>
                    <a:pt x="1828800" y="304800"/>
                  </a:cubicBezTo>
                  <a:lnTo>
                    <a:pt x="1828800" y="1524000"/>
                  </a:lnTo>
                  <a:cubicBezTo>
                    <a:pt x="1828800" y="1692402"/>
                    <a:pt x="1692275" y="1828800"/>
                    <a:pt x="1524000" y="1828800"/>
                  </a:cubicBezTo>
                  <a:lnTo>
                    <a:pt x="304800" y="1828800"/>
                  </a:lnTo>
                  <a:cubicBezTo>
                    <a:pt x="136398" y="1828800"/>
                    <a:pt x="0" y="1692275"/>
                    <a:pt x="0" y="1524000"/>
                  </a:cubicBezTo>
                  <a:close/>
                </a:path>
              </a:pathLst>
            </a:custGeom>
            <a:solidFill>
              <a:srgbClr val="016E7F"/>
            </a:solid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7038034" y="6491621"/>
            <a:ext cx="1252956" cy="1252956"/>
            <a:chOff x="0" y="0"/>
            <a:chExt cx="1828800" cy="1828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1524000" y="0"/>
                  </a:lnTo>
                  <a:cubicBezTo>
                    <a:pt x="1692402" y="0"/>
                    <a:pt x="1828800" y="136525"/>
                    <a:pt x="1828800" y="304800"/>
                  </a:cubicBezTo>
                  <a:lnTo>
                    <a:pt x="1828800" y="1524000"/>
                  </a:lnTo>
                  <a:cubicBezTo>
                    <a:pt x="1828800" y="1692402"/>
                    <a:pt x="1692275" y="1828800"/>
                    <a:pt x="1524000" y="1828800"/>
                  </a:cubicBezTo>
                  <a:lnTo>
                    <a:pt x="304800" y="1828800"/>
                  </a:lnTo>
                  <a:cubicBezTo>
                    <a:pt x="136398" y="1828800"/>
                    <a:pt x="0" y="1692275"/>
                    <a:pt x="0" y="1524000"/>
                  </a:cubicBezTo>
                  <a:close/>
                </a:path>
              </a:pathLst>
            </a:custGeom>
            <a:solidFill>
              <a:srgbClr val="DCE7E7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6861561" y="6315150"/>
            <a:ext cx="1252956" cy="1252956"/>
            <a:chOff x="0" y="0"/>
            <a:chExt cx="1828800" cy="1828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1524000" y="0"/>
                  </a:lnTo>
                  <a:cubicBezTo>
                    <a:pt x="1692402" y="0"/>
                    <a:pt x="1828800" y="136525"/>
                    <a:pt x="1828800" y="304800"/>
                  </a:cubicBezTo>
                  <a:lnTo>
                    <a:pt x="1828800" y="1524000"/>
                  </a:lnTo>
                  <a:cubicBezTo>
                    <a:pt x="1828800" y="1692402"/>
                    <a:pt x="1692275" y="1828800"/>
                    <a:pt x="1524000" y="1828800"/>
                  </a:cubicBezTo>
                  <a:lnTo>
                    <a:pt x="304800" y="1828800"/>
                  </a:lnTo>
                  <a:cubicBezTo>
                    <a:pt x="136398" y="1828800"/>
                    <a:pt x="0" y="1692275"/>
                    <a:pt x="0" y="1524000"/>
                  </a:cubicBezTo>
                  <a:close/>
                </a:path>
              </a:pathLst>
            </a:custGeom>
            <a:solidFill>
              <a:srgbClr val="016E7F"/>
            </a:solidFill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0350959" y="6491621"/>
            <a:ext cx="1252956" cy="1252956"/>
            <a:chOff x="0" y="0"/>
            <a:chExt cx="1828800" cy="1828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1524000" y="0"/>
                  </a:lnTo>
                  <a:cubicBezTo>
                    <a:pt x="1692402" y="0"/>
                    <a:pt x="1828800" y="136525"/>
                    <a:pt x="1828800" y="304800"/>
                  </a:cubicBezTo>
                  <a:lnTo>
                    <a:pt x="1828800" y="1524000"/>
                  </a:lnTo>
                  <a:cubicBezTo>
                    <a:pt x="1828800" y="1692402"/>
                    <a:pt x="1692275" y="1828800"/>
                    <a:pt x="1524000" y="1828800"/>
                  </a:cubicBezTo>
                  <a:lnTo>
                    <a:pt x="304800" y="1828800"/>
                  </a:lnTo>
                  <a:cubicBezTo>
                    <a:pt x="136398" y="1828800"/>
                    <a:pt x="0" y="1692275"/>
                    <a:pt x="0" y="1524000"/>
                  </a:cubicBezTo>
                  <a:close/>
                </a:path>
              </a:pathLst>
            </a:custGeom>
            <a:solidFill>
              <a:srgbClr val="DCE7E7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0174486" y="6315150"/>
            <a:ext cx="1252956" cy="1252956"/>
            <a:chOff x="0" y="0"/>
            <a:chExt cx="1828800" cy="1828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1524000" y="0"/>
                  </a:lnTo>
                  <a:cubicBezTo>
                    <a:pt x="1692402" y="0"/>
                    <a:pt x="1828800" y="136525"/>
                    <a:pt x="1828800" y="304800"/>
                  </a:cubicBezTo>
                  <a:lnTo>
                    <a:pt x="1828800" y="1524000"/>
                  </a:lnTo>
                  <a:cubicBezTo>
                    <a:pt x="1828800" y="1692402"/>
                    <a:pt x="1692275" y="1828800"/>
                    <a:pt x="1524000" y="1828800"/>
                  </a:cubicBezTo>
                  <a:lnTo>
                    <a:pt x="304800" y="1828800"/>
                  </a:lnTo>
                  <a:cubicBezTo>
                    <a:pt x="136398" y="1828800"/>
                    <a:pt x="0" y="1692275"/>
                    <a:pt x="0" y="1524000"/>
                  </a:cubicBezTo>
                  <a:close/>
                </a:path>
              </a:pathLst>
            </a:custGeom>
            <a:solidFill>
              <a:srgbClr val="016E7F"/>
            </a:solidFill>
          </p:spPr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14028361" y="6491621"/>
            <a:ext cx="1252956" cy="1252956"/>
            <a:chOff x="0" y="0"/>
            <a:chExt cx="1828800" cy="1828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1524000" y="0"/>
                  </a:lnTo>
                  <a:cubicBezTo>
                    <a:pt x="1692402" y="0"/>
                    <a:pt x="1828800" y="136525"/>
                    <a:pt x="1828800" y="304800"/>
                  </a:cubicBezTo>
                  <a:lnTo>
                    <a:pt x="1828800" y="1524000"/>
                  </a:lnTo>
                  <a:cubicBezTo>
                    <a:pt x="1828800" y="1692402"/>
                    <a:pt x="1692275" y="1828800"/>
                    <a:pt x="1524000" y="1828800"/>
                  </a:cubicBezTo>
                  <a:lnTo>
                    <a:pt x="304800" y="1828800"/>
                  </a:lnTo>
                  <a:cubicBezTo>
                    <a:pt x="136398" y="1828800"/>
                    <a:pt x="0" y="1692275"/>
                    <a:pt x="0" y="1524000"/>
                  </a:cubicBezTo>
                  <a:close/>
                </a:path>
              </a:pathLst>
            </a:custGeom>
            <a:solidFill>
              <a:srgbClr val="DCE7E7"/>
            </a:solid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13851888" y="6315150"/>
            <a:ext cx="1252956" cy="1252956"/>
            <a:chOff x="0" y="0"/>
            <a:chExt cx="1828800" cy="1828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304800"/>
                  </a:moveTo>
                  <a:cubicBezTo>
                    <a:pt x="0" y="136525"/>
                    <a:pt x="136525" y="0"/>
                    <a:pt x="304800" y="0"/>
                  </a:cubicBezTo>
                  <a:lnTo>
                    <a:pt x="1524000" y="0"/>
                  </a:lnTo>
                  <a:cubicBezTo>
                    <a:pt x="1692402" y="0"/>
                    <a:pt x="1828800" y="136525"/>
                    <a:pt x="1828800" y="304800"/>
                  </a:cubicBezTo>
                  <a:lnTo>
                    <a:pt x="1828800" y="1524000"/>
                  </a:lnTo>
                  <a:cubicBezTo>
                    <a:pt x="1828800" y="1692402"/>
                    <a:pt x="1692275" y="1828800"/>
                    <a:pt x="1524000" y="1828800"/>
                  </a:cubicBezTo>
                  <a:lnTo>
                    <a:pt x="304800" y="1828800"/>
                  </a:lnTo>
                  <a:cubicBezTo>
                    <a:pt x="136398" y="1828800"/>
                    <a:pt x="0" y="1692275"/>
                    <a:pt x="0" y="1524000"/>
                  </a:cubicBezTo>
                  <a:close/>
                </a:path>
              </a:pathLst>
            </a:custGeom>
            <a:solidFill>
              <a:srgbClr val="016E7F"/>
            </a:solidFill>
          </p:spPr>
        </p:sp>
      </p:grpSp>
      <p:sp>
        <p:nvSpPr>
          <p:cNvPr id="47" name="AutoShape 47"/>
          <p:cNvSpPr/>
          <p:nvPr/>
        </p:nvSpPr>
        <p:spPr>
          <a:xfrm>
            <a:off x="7514143" y="7184382"/>
            <a:ext cx="4321" cy="744864"/>
          </a:xfrm>
          <a:prstGeom prst="line">
            <a:avLst/>
          </a:prstGeom>
          <a:ln w="28575" cap="rnd">
            <a:solidFill>
              <a:srgbClr val="016E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>
            <a:off x="3817924" y="6091147"/>
            <a:ext cx="0" cy="345037"/>
          </a:xfrm>
          <a:prstGeom prst="line">
            <a:avLst/>
          </a:prstGeom>
          <a:ln w="28575" cap="rnd">
            <a:solidFill>
              <a:srgbClr val="016E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>
            <a:off x="10831503" y="5786041"/>
            <a:ext cx="0" cy="609774"/>
          </a:xfrm>
          <a:prstGeom prst="line">
            <a:avLst/>
          </a:prstGeom>
          <a:ln w="28575" cap="rnd">
            <a:solidFill>
              <a:srgbClr val="016E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14478366" y="7568105"/>
            <a:ext cx="0" cy="351944"/>
          </a:xfrm>
          <a:prstGeom prst="line">
            <a:avLst/>
          </a:prstGeom>
          <a:ln w="28575" cap="rnd">
            <a:solidFill>
              <a:srgbClr val="016E7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TextBox 51"/>
          <p:cNvSpPr txBox="1"/>
          <p:nvPr/>
        </p:nvSpPr>
        <p:spPr>
          <a:xfrm>
            <a:off x="2470229" y="5132454"/>
            <a:ext cx="2695391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sz="1644" spc="469" dirty="0" err="1">
                <a:solidFill>
                  <a:srgbClr val="494949"/>
                </a:solidFill>
                <a:latin typeface="思源黑体 Bold" panose="02010600030101010101" charset="-122"/>
                <a:ea typeface="思源黑体-粗体 1"/>
              </a:rPr>
              <a:t>请输入内容</a:t>
            </a:r>
            <a:endParaRPr lang="en-US" sz="1644" spc="469" dirty="0">
              <a:solidFill>
                <a:srgbClr val="494949"/>
              </a:solidFill>
              <a:latin typeface="思源黑体 Bold" panose="02010600030101010101" charset="-122"/>
              <a:ea typeface="思源黑体-粗体 1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3404678" y="6479646"/>
            <a:ext cx="78886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3014" dirty="0" err="1">
                <a:solidFill>
                  <a:srgbClr val="FFFFFF"/>
                </a:solidFill>
                <a:latin typeface="思源黑体 Bold" panose="02010600030101010101" charset="-122"/>
                <a:ea typeface="思源黑体-粗体 1 Bold"/>
              </a:rPr>
              <a:t>输入内容</a:t>
            </a:r>
            <a:endParaRPr lang="en-US" sz="3014" dirty="0">
              <a:solidFill>
                <a:srgbClr val="FFFFFF"/>
              </a:solidFill>
              <a:latin typeface="思源黑体 Bold" panose="02010600030101010101" charset="-122"/>
              <a:ea typeface="思源黑体-粗体 1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7093608" y="6479646"/>
            <a:ext cx="788862" cy="91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altLang="zh-CN" sz="3014" dirty="0" err="1">
                <a:solidFill>
                  <a:srgbClr val="FFFFFF"/>
                </a:solidFill>
                <a:latin typeface="思源黑体 Bold" panose="02010600030101010101" charset="-122"/>
                <a:ea typeface="思源黑体-粗体 1 Bold"/>
              </a:rPr>
              <a:t>输入内容</a:t>
            </a:r>
            <a:endParaRPr lang="en-US" altLang="zh-CN" sz="3014" dirty="0">
              <a:solidFill>
                <a:srgbClr val="FFFFFF"/>
              </a:solidFill>
              <a:latin typeface="思源黑体 Bold" panose="02010600030101010101" charset="-122"/>
              <a:ea typeface="思源黑体-粗体 1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0406532" y="6479646"/>
            <a:ext cx="788862" cy="91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altLang="zh-CN" sz="3014" dirty="0" err="1">
                <a:solidFill>
                  <a:srgbClr val="FFFFFF"/>
                </a:solidFill>
                <a:latin typeface="思源黑体 Bold" panose="02010600030101010101" charset="-122"/>
                <a:ea typeface="思源黑体-粗体 1 Bold"/>
              </a:rPr>
              <a:t>输入内容</a:t>
            </a:r>
            <a:endParaRPr lang="en-US" altLang="zh-CN" sz="3014" dirty="0">
              <a:solidFill>
                <a:srgbClr val="FFFFFF"/>
              </a:solidFill>
              <a:latin typeface="思源黑体 Bold" panose="02010600030101010101" charset="-122"/>
              <a:ea typeface="思源黑体-粗体 1 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4083935" y="6479646"/>
            <a:ext cx="788862" cy="91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altLang="zh-CN" sz="3014" dirty="0" err="1">
                <a:solidFill>
                  <a:srgbClr val="FFFFFF"/>
                </a:solidFill>
                <a:latin typeface="思源黑体 Bold" panose="02010600030101010101" charset="-122"/>
                <a:ea typeface="思源黑体-粗体 1 Bold"/>
              </a:rPr>
              <a:t>输入内容</a:t>
            </a:r>
            <a:endParaRPr lang="en-US" altLang="zh-CN" sz="3014" dirty="0">
              <a:solidFill>
                <a:srgbClr val="FFFFFF"/>
              </a:solidFill>
              <a:latin typeface="思源黑体 Bold" panose="02010600030101010101" charset="-122"/>
              <a:ea typeface="思源黑体-粗体 1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6185056" y="8775547"/>
            <a:ext cx="2695391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sz="1644" spc="469" dirty="0" err="1">
                <a:solidFill>
                  <a:srgbClr val="494949"/>
                </a:solidFill>
                <a:latin typeface="思源黑体 Bold" panose="02010600030101010101" charset="-122"/>
                <a:ea typeface="思源黑体-粗体 1"/>
              </a:rPr>
              <a:t>请输入内容</a:t>
            </a:r>
            <a:endParaRPr lang="en-US" sz="1644" spc="469" dirty="0">
              <a:solidFill>
                <a:srgbClr val="494949"/>
              </a:solidFill>
              <a:latin typeface="思源黑体 Bold" panose="02010600030101010101" charset="-122"/>
              <a:ea typeface="思源黑体-粗体 1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9469520" y="4957366"/>
            <a:ext cx="2695391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sz="1644" spc="469" dirty="0" err="1">
                <a:solidFill>
                  <a:srgbClr val="494949"/>
                </a:solidFill>
                <a:latin typeface="思源黑体 Bold" panose="02010600030101010101" charset="-122"/>
                <a:ea typeface="思源黑体-粗体 1"/>
              </a:rPr>
              <a:t>请输入内容</a:t>
            </a:r>
            <a:endParaRPr lang="en-US" sz="1644" spc="469" dirty="0">
              <a:solidFill>
                <a:srgbClr val="494949"/>
              </a:solidFill>
              <a:latin typeface="思源黑体 Bold" panose="02010600030101010101" charset="-122"/>
              <a:ea typeface="思源黑体-粗体 1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3077156" y="8628944"/>
            <a:ext cx="2802421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sz="1644" spc="469" dirty="0" err="1">
                <a:solidFill>
                  <a:srgbClr val="494949"/>
                </a:solidFill>
                <a:latin typeface="思源黑体 Bold" panose="02010600030101010101" charset="-122"/>
                <a:ea typeface="思源黑体-粗体 1"/>
              </a:rPr>
              <a:t>请输入内容</a:t>
            </a:r>
            <a:endParaRPr lang="en-US" sz="1644" spc="469" dirty="0">
              <a:solidFill>
                <a:srgbClr val="494949"/>
              </a:solidFill>
              <a:latin typeface="思源黑体 Bold" panose="02010600030101010101" charset="-122"/>
              <a:ea typeface="思源黑体-粗体 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6E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7409"/>
          <a:stretch>
            <a:fillRect/>
          </a:stretch>
        </p:blipFill>
        <p:spPr>
          <a:xfrm>
            <a:off x="2419856" y="1838291"/>
            <a:ext cx="13448288" cy="74200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46917" y="2680809"/>
            <a:ext cx="2079907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9"/>
              </a:lnSpc>
              <a:spcBef>
                <a:spcPct val="0"/>
              </a:spcBef>
            </a:pPr>
            <a:r>
              <a:rPr lang="en-US" sz="11940" spc="143" dirty="0">
                <a:solidFill>
                  <a:schemeClr val="bg1"/>
                </a:solidFill>
                <a:latin typeface="Alimama DongFangDaKai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31369" y="4609130"/>
            <a:ext cx="11225262" cy="162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10"/>
              </a:lnSpc>
            </a:pPr>
            <a:r>
              <a:rPr lang="en-US" sz="9000" spc="666" dirty="0" err="1">
                <a:solidFill>
                  <a:srgbClr val="F4F4F4"/>
                </a:solidFill>
                <a:latin typeface="思源黑体 Bold" panose="02010600030101010101" charset="-122"/>
                <a:ea typeface="思源黑体-粗体 2 Bold"/>
              </a:rPr>
              <a:t>研究思路及研究方法</a:t>
            </a:r>
            <a:endParaRPr lang="en-US" sz="9000" spc="666" dirty="0">
              <a:solidFill>
                <a:srgbClr val="F4F4F4"/>
              </a:solidFill>
              <a:latin typeface="思源黑体 Bold" panose="02010600030101010101" charset="-122"/>
              <a:ea typeface="思源黑体-粗体 2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80458" y="7105203"/>
            <a:ext cx="1372732" cy="13635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425</Words>
  <Application>Microsoft Office PowerPoint</Application>
  <PresentationFormat>自定义</PresentationFormat>
  <Paragraphs>151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WenQuanYi</vt:lpstr>
      <vt:lpstr>Alimama DongFangDaKai</vt:lpstr>
      <vt:lpstr>Arial</vt:lpstr>
      <vt:lpstr>思源黑体-粗体 1 Bold</vt:lpstr>
      <vt:lpstr>思源黑体-粗体 1</vt:lpstr>
      <vt:lpstr>Aharoni</vt:lpstr>
      <vt:lpstr>Noto Sans Devanagari ExtraCondensed Thin</vt:lpstr>
      <vt:lpstr>思源黑体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绿灰色文科类开题报告简洁校园分享中文演示文稿</dc:title>
  <cp:lastModifiedBy>826653206@qq.com</cp:lastModifiedBy>
  <cp:revision>3</cp:revision>
  <dcterms:created xsi:type="dcterms:W3CDTF">2006-08-16T00:00:00Z</dcterms:created>
  <dcterms:modified xsi:type="dcterms:W3CDTF">2023-04-18T16:19:10Z</dcterms:modified>
  <dc:identifier>DAFgc2Wk8ZI</dc:identifier>
</cp:coreProperties>
</file>